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8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100" d="100"/>
          <a:sy n="100" d="100"/>
        </p:scale>
        <p:origin x="-111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C71C-1DBA-4DD7-A4C5-CD0D085B497A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782F8-302B-44A3-8E7D-D0205B6B0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ADD4-CC36-4E41-89A1-06C64EDFC8AE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5FBC-07FA-483C-85DE-4F280625F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62DC-05B1-4B23-808D-69C3C83962E3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A037-42D4-4685-A2AE-DB35B1960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5B86-AD39-421D-B929-A7BC1575A29B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8147E-99DC-461B-8056-354384983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909C-6CF0-4107-AD08-8D35293362FC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286C-EE66-4C43-B32C-6A95A92A8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8ACE-DFE1-4FAC-B2C6-3613C23CCFF0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D1C8B-86FB-4117-8E79-1AA595B9E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7002-4114-40F8-A4CB-AB91269429A9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48F3-D7E3-4C16-9C61-009DB5D21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E1FD-BC18-4FBA-8A21-64ADD3464FF5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78AE-2994-4642-8CBA-4355E2F24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F8F15-EEBB-4F80-B032-70F712D1EECD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7A65-1330-42A1-A834-AACA244B2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3144-4A8A-4D92-A13F-561447512BBD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1E4AD-4061-4434-85DF-DB5836C2C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739E-8124-4634-B68F-5AC1D8C40211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1056-5F95-4A9C-B0B7-AD18CA01C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362C5C-90D1-4D14-AABB-890006A8448E}" type="datetimeFigureOut">
              <a:rPr lang="ru-RU"/>
              <a:pPr>
                <a:defRPr/>
              </a:pPr>
              <a:t>04.08.2014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AA43E5-0953-41CC-A4B1-3A9550A7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3" r:id="rId4"/>
    <p:sldLayoutId id="2147483807" r:id="rId5"/>
    <p:sldLayoutId id="2147483802" r:id="rId6"/>
    <p:sldLayoutId id="2147483808" r:id="rId7"/>
    <p:sldLayoutId id="2147483809" r:id="rId8"/>
    <p:sldLayoutId id="2147483810" r:id="rId9"/>
    <p:sldLayoutId id="2147483801" r:id="rId10"/>
    <p:sldLayoutId id="21474838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85738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rgbClr val="0070C0"/>
                </a:solidFill>
              </a:rPr>
              <a:t>Диагностика и профилактика</a:t>
            </a:r>
            <a:br>
              <a:rPr lang="ru-RU" sz="7200" dirty="0" smtClean="0">
                <a:solidFill>
                  <a:srgbClr val="0070C0"/>
                </a:solidFill>
              </a:rPr>
            </a:br>
            <a:r>
              <a:rPr lang="ru-RU" sz="7200" dirty="0" smtClean="0">
                <a:solidFill>
                  <a:srgbClr val="0070C0"/>
                </a:solidFill>
              </a:rPr>
              <a:t>РАКа ПОЛОСТИ РТА</a:t>
            </a:r>
            <a:br>
              <a:rPr lang="ru-RU" sz="7200" dirty="0" smtClean="0">
                <a:solidFill>
                  <a:srgbClr val="0070C0"/>
                </a:solidFill>
              </a:rPr>
            </a:b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32656"/>
            <a:ext cx="7929618" cy="5596674"/>
          </a:xfrm>
        </p:spPr>
        <p:txBody>
          <a:bodyPr>
            <a:normAutofit/>
          </a:bodyPr>
          <a:lstStyle/>
          <a:p>
            <a:pPr marL="493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/>
              <a:t>Рак Полости Рта входят: </a:t>
            </a:r>
            <a:br>
              <a:rPr lang="ru-RU" sz="3200" dirty="0" smtClean="0"/>
            </a:br>
            <a:r>
              <a:rPr lang="ru-RU" sz="3200" dirty="0" smtClean="0"/>
              <a:t>1. Рак языка;</a:t>
            </a:r>
            <a:br>
              <a:rPr lang="ru-RU" sz="3200" dirty="0" smtClean="0"/>
            </a:br>
            <a:r>
              <a:rPr lang="ru-RU" sz="3200" dirty="0" smtClean="0"/>
              <a:t>2. Рак слизистой оболочки щеки;</a:t>
            </a:r>
            <a:br>
              <a:rPr lang="ru-RU" sz="3200" dirty="0" smtClean="0"/>
            </a:br>
            <a:r>
              <a:rPr lang="ru-RU" sz="3200" dirty="0" smtClean="0"/>
              <a:t>3. рак мягкого неба;</a:t>
            </a:r>
            <a:br>
              <a:rPr lang="ru-RU" sz="3200" dirty="0" smtClean="0"/>
            </a:br>
            <a:r>
              <a:rPr lang="ru-RU" sz="3200" dirty="0" smtClean="0"/>
              <a:t>4. рак твердого неба;</a:t>
            </a:r>
            <a:br>
              <a:rPr lang="ru-RU" sz="3200" dirty="0" smtClean="0"/>
            </a:br>
            <a:r>
              <a:rPr lang="ru-RU" sz="3200" dirty="0" smtClean="0"/>
              <a:t>5. рак альвеолярных отростков челюстей.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928688" y="6072205"/>
            <a:ext cx="6400800" cy="71439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79"/>
            <a:ext cx="7572428" cy="85725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Статистика заболеваемости по Казахстану на 10000 населения: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643063"/>
            <a:ext cx="7000924" cy="4572019"/>
          </a:xfrm>
        </p:spPr>
        <p:txBody>
          <a:bodyPr>
            <a:normAutofit/>
          </a:bodyPr>
          <a:lstStyle/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Мангистауская область - 6,0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Карагандинская область – 4,8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Павлодарская область – 4,6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г. Астана – 4,6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г. Алматы – 4,2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Актюбинская область – 2,5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Жамбылская область – 2,6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Кызылординская область – 2,9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8086724" cy="107157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Способствующие  Факторы возникновению рака полости рта: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4500594" cy="5240343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None/>
              <a:defRPr/>
            </a:pPr>
            <a:endParaRPr lang="ru-RU" sz="2400" dirty="0" smtClean="0">
              <a:cs typeface="Times New Roman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cs typeface="Times New Roman" charset="0"/>
              </a:rPr>
              <a:t>Длительное употребления алкоголя и курение.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cs typeface="Times New Roman" charset="0"/>
              </a:rPr>
              <a:t>Длительные механические травмы слизистой рта.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cs typeface="Times New Roman" charset="0"/>
              </a:rPr>
              <a:t>Употребление в пищу очень горячей и острой еды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cs typeface="Times New Roman" charset="0"/>
              </a:rPr>
              <a:t>Употребление некурительных табачных смесей (насвая, бетеля)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8" name="Picture 5" descr="J03434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500174"/>
            <a:ext cx="3454400" cy="245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071942"/>
            <a:ext cx="2786053" cy="232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Предраковые Заболевания: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4" y="1643050"/>
            <a:ext cx="792959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Franklin Gothic Book" pitchFamily="34" charset="0"/>
              </a:rPr>
              <a:t>О</a:t>
            </a:r>
            <a:r>
              <a:rPr lang="ru-RU" sz="2800" dirty="0" smtClean="0">
                <a:latin typeface="Franklin Gothic Book" pitchFamily="34" charset="0"/>
              </a:rPr>
              <a:t>блигатные (высокая частота озлакочествления):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Franklin Gothic Book" pitchFamily="34" charset="0"/>
              </a:rPr>
              <a:t>Болезнь  Боуена (дискератоз)</a:t>
            </a:r>
          </a:p>
          <a:p>
            <a:pPr marL="457200" indent="-457200">
              <a:buAutoNum type="arabicPeriod" startAt="2"/>
            </a:pPr>
            <a:r>
              <a:rPr lang="ru-RU" sz="2800" dirty="0" smtClean="0">
                <a:latin typeface="Franklin Gothic Book" pitchFamily="34" charset="0"/>
              </a:rPr>
              <a:t>Факультативные ( малая частота озлокачествления):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Franklin Gothic Book" pitchFamily="34" charset="0"/>
              </a:rPr>
              <a:t>Веррукозная лейкоплакия;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Franklin Gothic Book" pitchFamily="34" charset="0"/>
              </a:rPr>
              <a:t>Папилломатоз;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Franklin Gothic Book" pitchFamily="34" charset="0"/>
              </a:rPr>
              <a:t>Декубитальные язвы;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Franklin Gothic Book" pitchFamily="34" charset="0"/>
              </a:rPr>
              <a:t>Постлучевой стоматит;      </a:t>
            </a:r>
            <a:endParaRPr lang="ru-RU" sz="2800" dirty="0">
              <a:latin typeface="Franklin Gothic Boo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64305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Documents and Settings\Ilona.Gukassari\My Documents\Загрузки\images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192" y="3714752"/>
            <a:ext cx="2557464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57200"/>
            <a:ext cx="8491566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Клиническая картина: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5"/>
            <a:ext cx="8186766" cy="4643471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/>
              <a:t>В начальном периоде:</a:t>
            </a:r>
            <a:r>
              <a:rPr lang="ru-RU" sz="2400" dirty="0"/>
              <a:t> </a:t>
            </a:r>
            <a:endParaRPr lang="ru-RU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Чувство жжение при приеме острой и соленой пищи;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Не выраженная болезненность в зоне патологического очага.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/>
              <a:t>В развитой фазе: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Выраженные, мучительные боли с иррадиацией;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Слюнотечение;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Зловонный запах изо рта: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Нарушение речи и глотания;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Кровотечение;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0826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Диагностика: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472518" cy="4697413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 smtClean="0"/>
              <a:t>Опрос – при этом выясняются жалобы и динамика развития заболевания (травмы, изменения на слизистой оболочке, вредные привычки)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 smtClean="0"/>
              <a:t>Осмотр – преддверие рта, слизистые оболочки губ, щек, язык, включая боковую  и нижнюю поверхность, дно полости рта, альвеолярные </a:t>
            </a:r>
            <a:r>
              <a:rPr lang="ru-RU" sz="2800" dirty="0" smtClean="0"/>
              <a:t>отростки, пальпация лимфатических узлов.</a:t>
            </a:r>
            <a:endParaRPr lang="ru-RU" sz="2800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 smtClean="0"/>
              <a:t>Соскоб с поверхности язвы на цитологию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dirty="0" smtClean="0"/>
              <a:t>Иссечение участка с края опухоли на гистологию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Ilona.Gukassari\My Documents\Загрузки\images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642918"/>
            <a:ext cx="2928958" cy="1914525"/>
          </a:xfrm>
          <a:prstGeom prst="rect">
            <a:avLst/>
          </a:prstGeom>
          <a:noFill/>
        </p:spPr>
      </p:pic>
      <p:pic>
        <p:nvPicPr>
          <p:cNvPr id="2051" name="Picture 3" descr="C:\Documents and Settings\Ilona.Gukassari\My Documents\Загрузки\images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857496"/>
            <a:ext cx="2428860" cy="3357586"/>
          </a:xfrm>
          <a:prstGeom prst="rect">
            <a:avLst/>
          </a:prstGeom>
          <a:noFill/>
        </p:spPr>
      </p:pic>
      <p:pic>
        <p:nvPicPr>
          <p:cNvPr id="2052" name="Picture 4" descr="C:\Documents and Settings\Ilona.Gukassari\My Documents\Загрузки\ima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642918"/>
            <a:ext cx="2286000" cy="1928826"/>
          </a:xfrm>
          <a:prstGeom prst="rect">
            <a:avLst/>
          </a:prstGeom>
          <a:noFill/>
        </p:spPr>
      </p:pic>
      <p:pic>
        <p:nvPicPr>
          <p:cNvPr id="2053" name="Picture 5" descr="C:\Documents and Settings\Ilona.Gukassari\My Documents\Загрузки\images4.jpeg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28596" y="3214685"/>
            <a:ext cx="3271867" cy="2989265"/>
          </a:xfrm>
          <a:prstGeom prst="rect">
            <a:avLst/>
          </a:prstGeom>
          <a:noFill/>
        </p:spPr>
      </p:pic>
      <p:pic>
        <p:nvPicPr>
          <p:cNvPr id="2054" name="Picture 6" descr="C:\Documents and Settings\Ilona.Gukassari\My Documents\Загрузки\images5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3071810"/>
            <a:ext cx="2514600" cy="3143272"/>
          </a:xfrm>
          <a:prstGeom prst="rect">
            <a:avLst/>
          </a:prstGeom>
          <a:noFill/>
        </p:spPr>
      </p:pic>
      <p:pic>
        <p:nvPicPr>
          <p:cNvPr id="2055" name="Picture 7" descr="C:\Documents and Settings\Ilona.Gukassari\My Documents\Загрузки\images6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42918"/>
            <a:ext cx="3762375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966</TotalTime>
  <Words>240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Диагностика и профилактика РАКа ПОЛОСТИ РТА </vt:lpstr>
      <vt:lpstr>Рак Полости Рта входят:  1. Рак языка; 2. Рак слизистой оболочки щеки; 3. рак мягкого неба; 4. рак твердого неба; 5. рак альвеолярных отростков челюстей.</vt:lpstr>
      <vt:lpstr>Статистика заболеваемости по Казахстану на 10000 населения:</vt:lpstr>
      <vt:lpstr>Способствующие  Факторы возникновению рака полости рта:  </vt:lpstr>
      <vt:lpstr>Предраковые Заболевания:</vt:lpstr>
      <vt:lpstr>Клиническая картина:</vt:lpstr>
      <vt:lpstr>Диагностика: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жизни.</dc:title>
  <dc:creator>XTreme</dc:creator>
  <cp:lastModifiedBy>ood</cp:lastModifiedBy>
  <cp:revision>69</cp:revision>
  <dcterms:created xsi:type="dcterms:W3CDTF">2011-01-22T20:14:33Z</dcterms:created>
  <dcterms:modified xsi:type="dcterms:W3CDTF">2014-08-04T10:21:10Z</dcterms:modified>
</cp:coreProperties>
</file>