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2" r:id="rId3"/>
    <p:sldId id="276" r:id="rId4"/>
    <p:sldId id="277" r:id="rId5"/>
    <p:sldId id="278" r:id="rId6"/>
    <p:sldId id="261" r:id="rId7"/>
    <p:sldId id="279" r:id="rId8"/>
    <p:sldId id="262" r:id="rId9"/>
    <p:sldId id="280" r:id="rId10"/>
    <p:sldId id="263" r:id="rId11"/>
    <p:sldId id="264" r:id="rId12"/>
    <p:sldId id="265" r:id="rId13"/>
    <p:sldId id="266" r:id="rId14"/>
    <p:sldId id="267" r:id="rId15"/>
    <p:sldId id="268" r:id="rId16"/>
    <p:sldId id="281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0" autoAdjust="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смотрового кабинета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581128"/>
            <a:ext cx="8712968" cy="648072"/>
          </a:xfrm>
        </p:spPr>
        <p:txBody>
          <a:bodyPr>
            <a:normAutofit/>
          </a:bodyPr>
          <a:lstStyle/>
          <a:p>
            <a:r>
              <a:rPr lang="ru-RU" dirty="0" smtClean="0"/>
              <a:t> Областной онкологический диспансер г. Актау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18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od\Desktop\65 лет\картинки\onc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499" y="-19270"/>
            <a:ext cx="3087924" cy="232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ood\Desktop\65 лет\картинки\15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142" y="-19269"/>
            <a:ext cx="2984858" cy="222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ood\Desktop\65 лет\картинки\follikulyarnyi-rak-schitovidnoi-jelez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7499" cy="230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560388"/>
            <a:ext cx="864096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Что оценивается при пальпации щитовидной желез?</a:t>
            </a:r>
          </a:p>
          <a:p>
            <a:r>
              <a:rPr lang="ru-RU" sz="1600" dirty="0"/>
              <a:t>При исследовании оцениваются следующие параметры:</a:t>
            </a:r>
          </a:p>
          <a:p>
            <a:r>
              <a:rPr lang="ru-RU" sz="1600" dirty="0" smtClean="0"/>
              <a:t>Размеры </a:t>
            </a:r>
            <a:r>
              <a:rPr lang="ru-RU" sz="1600" dirty="0"/>
              <a:t>и характер увеличения (диффузное, узловое, смешанное);</a:t>
            </a:r>
          </a:p>
          <a:p>
            <a:r>
              <a:rPr lang="ru-RU" sz="1600" dirty="0"/>
              <a:t>консистенция (плотно- или </a:t>
            </a:r>
            <a:r>
              <a:rPr lang="ru-RU" sz="1600" dirty="0" err="1"/>
              <a:t>мягкоэластическая</a:t>
            </a:r>
            <a:r>
              <a:rPr lang="ru-RU" sz="1600" dirty="0"/>
              <a:t>);</a:t>
            </a:r>
          </a:p>
          <a:p>
            <a:r>
              <a:rPr lang="ru-RU" sz="1600" dirty="0"/>
              <a:t>особенности поверхности (гладкая, бугристая);</a:t>
            </a:r>
          </a:p>
          <a:p>
            <a:r>
              <a:rPr lang="ru-RU" sz="1600" dirty="0"/>
              <a:t>наличие или отсутствие узловатых образований;</a:t>
            </a:r>
          </a:p>
          <a:p>
            <a:r>
              <a:rPr lang="ru-RU" sz="1600" dirty="0" smtClean="0"/>
              <a:t>болезненность;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Обращают внимание:</a:t>
            </a:r>
          </a:p>
          <a:p>
            <a:r>
              <a:rPr lang="ru-RU" sz="1600" dirty="0" smtClean="0"/>
              <a:t>Асимметричность, увеличение, узловые образования</a:t>
            </a:r>
          </a:p>
          <a:p>
            <a:r>
              <a:rPr lang="ru-RU" sz="1600" dirty="0" smtClean="0"/>
              <a:t>Появление </a:t>
            </a:r>
            <a:r>
              <a:rPr lang="ru-RU" sz="1600" dirty="0"/>
              <a:t>осиплости голоса;</a:t>
            </a:r>
          </a:p>
          <a:p>
            <a:r>
              <a:rPr lang="ru-RU" sz="1600" dirty="0"/>
              <a:t>Затрудненное дыхание и процесс глотания;</a:t>
            </a:r>
          </a:p>
          <a:p>
            <a:r>
              <a:rPr lang="ru-RU" sz="1600" dirty="0" smtClean="0"/>
              <a:t>Частый </a:t>
            </a:r>
            <a:r>
              <a:rPr lang="ru-RU" sz="1600" dirty="0"/>
              <a:t>кашель без признаков простудного заболевания;</a:t>
            </a:r>
          </a:p>
          <a:p>
            <a:r>
              <a:rPr lang="ru-RU" sz="1600" dirty="0"/>
              <a:t>Одышка </a:t>
            </a:r>
            <a:r>
              <a:rPr lang="ru-RU" sz="1600" dirty="0" smtClean="0"/>
              <a:t>, болезненность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Что </a:t>
            </a:r>
            <a:r>
              <a:rPr lang="ru-RU" sz="1600" dirty="0">
                <a:solidFill>
                  <a:srgbClr val="FF0000"/>
                </a:solidFill>
              </a:rPr>
              <a:t>такое норма?</a:t>
            </a:r>
          </a:p>
          <a:p>
            <a:r>
              <a:rPr lang="ru-RU" sz="1600" dirty="0"/>
              <a:t>В норме щитовидная железа пальпаторно практически не определяется, поверхность ее гладкая, консистенция </a:t>
            </a:r>
            <a:r>
              <a:rPr lang="ru-RU" sz="1600" dirty="0" smtClean="0"/>
              <a:t>мягко эластичная, </a:t>
            </a:r>
            <a:r>
              <a:rPr lang="ru-RU" sz="1600" dirty="0"/>
              <a:t>однородная</a:t>
            </a:r>
            <a:r>
              <a:rPr lang="ru-RU" sz="1600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74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Пальпация щитовидной железы </a:t>
            </a:r>
            <a:r>
              <a:rPr lang="ru-RU" dirty="0" smtClean="0"/>
              <a:t>проводится </a:t>
            </a:r>
            <a:r>
              <a:rPr lang="ru-RU" dirty="0"/>
              <a:t>в положении сидя, спиной к исследующему, </a:t>
            </a:r>
            <a:r>
              <a:rPr lang="ru-RU" dirty="0" smtClean="0"/>
              <a:t>наклоненной </a:t>
            </a:r>
            <a:r>
              <a:rPr lang="ru-RU" dirty="0"/>
              <a:t>головой </a:t>
            </a:r>
            <a:r>
              <a:rPr lang="ru-RU" dirty="0" smtClean="0"/>
              <a:t>кпереди, необходимо расслабление мускулатуры </a:t>
            </a:r>
            <a:r>
              <a:rPr lang="ru-RU" dirty="0"/>
              <a:t>шеи. </a:t>
            </a:r>
            <a:endParaRPr lang="ru-RU" dirty="0" smtClean="0"/>
          </a:p>
          <a:p>
            <a:r>
              <a:rPr lang="ru-RU" dirty="0" smtClean="0"/>
              <a:t>Обследующий </a:t>
            </a:r>
            <a:r>
              <a:rPr lang="ru-RU" dirty="0"/>
              <a:t>накладывает четыре пальца (II — V) каждой руки на щитовидную железу. Большие пальцы располагаются сзади на шее или за ключично-грудино-сосцевидной </a:t>
            </a:r>
            <a:r>
              <a:rPr lang="ru-RU" dirty="0" smtClean="0"/>
              <a:t>мышцей</a:t>
            </a:r>
          </a:p>
          <a:p>
            <a:r>
              <a:rPr lang="ru-RU" dirty="0" smtClean="0"/>
              <a:t>Консистенции </a:t>
            </a:r>
            <a:r>
              <a:rPr lang="ru-RU" dirty="0"/>
              <a:t>и подвижности щитовидной железы в отношении окружающих тканей произво­дится большими пальцами; которые лежат на щитовидной </a:t>
            </a:r>
            <a:r>
              <a:rPr lang="ru-RU" dirty="0" smtClean="0"/>
              <a:t>железе.</a:t>
            </a:r>
          </a:p>
          <a:p>
            <a:r>
              <a:rPr lang="ru-RU" dirty="0" smtClean="0"/>
              <a:t> </a:t>
            </a:r>
            <a:r>
              <a:rPr lang="ru-RU" dirty="0"/>
              <a:t>Во время пальпации больной совершает глотательные движения. Следует отметить, что осмотр и пальпацию щитовидной железы в случае ее ретростернальной локализации целесообразно производить в горизонтальном положении больного с под­ложенным под его плечи валиком.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Пальпация щитовидной железы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16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od\Desktop\65 лет\картинки\3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882" y="5138"/>
            <a:ext cx="2469118" cy="304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ood\Desktop\65 лет\картинки\1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12709"/>
            <a:ext cx="3168352" cy="369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ood\Desktop\65 лет\картинки\1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188" y="0"/>
            <a:ext cx="3454036" cy="297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ood\Desktop\65 лет\картинки\2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46243"/>
            <a:ext cx="3709589" cy="366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ood\Desktop\65 лет\картинки\rak-molochnoj-zhelez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8"/>
            <a:ext cx="2987824" cy="294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42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Необходимо</a:t>
            </a:r>
            <a:r>
              <a:rPr lang="ru-RU" sz="2800" dirty="0" smtClean="0"/>
              <a:t>:</a:t>
            </a:r>
          </a:p>
          <a:p>
            <a:r>
              <a:rPr lang="ru-RU" sz="2800" dirty="0" smtClean="0"/>
              <a:t>Теплое </a:t>
            </a:r>
            <a:r>
              <a:rPr lang="ru-RU" sz="2800" dirty="0"/>
              <a:t>и хорошо освещаемое помещение, кушетка.</a:t>
            </a:r>
          </a:p>
          <a:p>
            <a:r>
              <a:rPr lang="ru-RU" sz="2800" dirty="0" smtClean="0"/>
              <a:t>пациентка </a:t>
            </a:r>
            <a:r>
              <a:rPr lang="ru-RU" sz="2800" dirty="0"/>
              <a:t>должна раздеться до </a:t>
            </a:r>
            <a:r>
              <a:rPr lang="ru-RU" sz="2800" dirty="0" smtClean="0"/>
              <a:t>пояса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Обратите внимание на:</a:t>
            </a:r>
            <a:br>
              <a:rPr lang="ru-RU" sz="2800" dirty="0"/>
            </a:br>
            <a:r>
              <a:rPr lang="ru-RU" sz="2800" dirty="0"/>
              <a:t>    - Асимметрию или деформацию контура желёз;</a:t>
            </a:r>
            <a:br>
              <a:rPr lang="ru-RU" sz="2800" dirty="0"/>
            </a:br>
            <a:r>
              <a:rPr lang="ru-RU" sz="2800" dirty="0"/>
              <a:t>    - Отек или гиперемию кожи;</a:t>
            </a:r>
            <a:br>
              <a:rPr lang="ru-RU" sz="2800" dirty="0"/>
            </a:br>
            <a:r>
              <a:rPr lang="ru-RU" sz="2800" dirty="0"/>
              <a:t>    - Деформацию ареолы;</a:t>
            </a:r>
            <a:br>
              <a:rPr lang="ru-RU" sz="2800" dirty="0"/>
            </a:br>
            <a:r>
              <a:rPr lang="ru-RU" sz="2800" dirty="0"/>
              <a:t>    - Изменение положения соска. 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Пальпация молочной железы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5602627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Надавите на сосок, для определения патологических   выделений.</a:t>
            </a:r>
          </a:p>
          <a:p>
            <a:r>
              <a:rPr lang="ru-RU" sz="2000" dirty="0" smtClean="0"/>
              <a:t> Начните </a:t>
            </a:r>
            <a:r>
              <a:rPr lang="ru-RU" sz="2000" dirty="0"/>
              <a:t>пальпацию </a:t>
            </a:r>
            <a:r>
              <a:rPr lang="ru-RU" sz="2000" dirty="0" smtClean="0"/>
              <a:t>используя </a:t>
            </a:r>
            <a:r>
              <a:rPr lang="ru-RU" sz="2000" dirty="0"/>
              <a:t>подушечки указательного, </a:t>
            </a:r>
            <a:r>
              <a:rPr lang="ru-RU" sz="2000" dirty="0" smtClean="0"/>
              <a:t>  </a:t>
            </a:r>
          </a:p>
          <a:p>
            <a:pPr marL="109728" indent="0">
              <a:buNone/>
            </a:pPr>
            <a:r>
              <a:rPr lang="ru-RU" sz="2000" dirty="0" smtClean="0"/>
              <a:t>   среднего </a:t>
            </a:r>
            <a:r>
              <a:rPr lang="ru-RU" sz="2000" dirty="0"/>
              <a:t>и безымянного </a:t>
            </a:r>
            <a:r>
              <a:rPr lang="ru-RU" sz="2000" dirty="0" smtClean="0"/>
              <a:t>пальцев.</a:t>
            </a:r>
          </a:p>
          <a:p>
            <a:r>
              <a:rPr lang="ru-RU" sz="2000" dirty="0" smtClean="0"/>
              <a:t>Обследуйте </a:t>
            </a:r>
            <a:r>
              <a:rPr lang="ru-RU" sz="2000" dirty="0"/>
              <a:t>ткань молочной железы прижимая ее к грудной </a:t>
            </a:r>
            <a:r>
              <a:rPr lang="ru-RU" sz="2000" dirty="0" smtClean="0"/>
              <a:t>  </a:t>
            </a:r>
          </a:p>
          <a:p>
            <a:pPr marL="109728" indent="0">
              <a:buNone/>
            </a:pPr>
            <a:r>
              <a:rPr lang="ru-RU" sz="2000" dirty="0" smtClean="0"/>
              <a:t>    клетке </a:t>
            </a:r>
            <a:r>
              <a:rPr lang="ru-RU" sz="2000" dirty="0"/>
              <a:t>небольшими циркулярными </a:t>
            </a:r>
            <a:r>
              <a:rPr lang="ru-RU" sz="2000" dirty="0" smtClean="0"/>
              <a:t>движениями, по часовой с  </a:t>
            </a:r>
          </a:p>
          <a:p>
            <a:pPr marL="109728" indent="0">
              <a:buNone/>
            </a:pPr>
            <a:r>
              <a:rPr lang="ru-RU" sz="2000" dirty="0" smtClean="0"/>
              <a:t>    стрелке  от центра к периферии</a:t>
            </a:r>
          </a:p>
          <a:p>
            <a:r>
              <a:rPr lang="ru-RU" sz="2000" dirty="0" smtClean="0"/>
              <a:t>Продолжайте </a:t>
            </a:r>
            <a:r>
              <a:rPr lang="ru-RU" sz="2000" dirty="0"/>
              <a:t>пальпацию до тех пор, пока не будет </a:t>
            </a:r>
            <a:r>
              <a:rPr lang="ru-RU" sz="2000" dirty="0" smtClean="0"/>
              <a:t> </a:t>
            </a:r>
          </a:p>
          <a:p>
            <a:pPr marL="109728" indent="0">
              <a:buNone/>
            </a:pPr>
            <a:r>
              <a:rPr lang="ru-RU" sz="2000" dirty="0" smtClean="0"/>
              <a:t>    осмотрена </a:t>
            </a:r>
            <a:r>
              <a:rPr lang="ru-RU" sz="2000" dirty="0"/>
              <a:t>вся железа, включая подмышечный отросток.</a:t>
            </a:r>
          </a:p>
          <a:p>
            <a:r>
              <a:rPr lang="ru-RU" sz="2000" dirty="0" smtClean="0"/>
              <a:t> Произведите </a:t>
            </a:r>
            <a:r>
              <a:rPr lang="ru-RU" sz="2000" dirty="0"/>
              <a:t>пальпацию ареолы и </a:t>
            </a:r>
            <a:r>
              <a:rPr lang="ru-RU" sz="2000" dirty="0" smtClean="0"/>
              <a:t>под сосковой </a:t>
            </a:r>
            <a:r>
              <a:rPr lang="ru-RU" sz="2000" dirty="0"/>
              <a:t>области. </a:t>
            </a:r>
            <a:r>
              <a:rPr lang="ru-RU" sz="2000" dirty="0" smtClean="0"/>
              <a:t>  </a:t>
            </a:r>
          </a:p>
          <a:p>
            <a:r>
              <a:rPr lang="ru-RU" sz="2000" dirty="0" smtClean="0"/>
              <a:t> Проведите </a:t>
            </a:r>
            <a:r>
              <a:rPr lang="ru-RU" sz="2000" dirty="0"/>
              <a:t>осмотр по аналогичной схеме с другой </a:t>
            </a:r>
            <a:r>
              <a:rPr lang="ru-RU" sz="2000" dirty="0" smtClean="0"/>
              <a:t>стороны</a:t>
            </a:r>
          </a:p>
          <a:p>
            <a:pPr marL="109728" indent="0">
              <a:buNone/>
            </a:pPr>
            <a:r>
              <a:rPr lang="ru-RU" sz="2000" dirty="0" err="1" smtClean="0"/>
              <a:t>пропальпируйте</a:t>
            </a:r>
            <a:r>
              <a:rPr lang="ru-RU" sz="2000" dirty="0" smtClean="0"/>
              <a:t> </a:t>
            </a:r>
            <a:r>
              <a:rPr lang="ru-RU" sz="2000" dirty="0"/>
              <a:t>подмышечные лимфатические узлы, а затем </a:t>
            </a:r>
            <a:r>
              <a:rPr lang="ru-RU" sz="2000" dirty="0" smtClean="0"/>
              <a:t>  </a:t>
            </a:r>
          </a:p>
          <a:p>
            <a:pPr marL="109728" indent="0">
              <a:buNone/>
            </a:pPr>
            <a:r>
              <a:rPr lang="ru-RU" sz="2000" dirty="0" smtClean="0"/>
              <a:t>подключичные лимфоузлы, надключичные л/узлы.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3268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od\Desktop\65 лет\картинки\1334434821_2004ru605s-9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424936" cy="663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65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7"/>
          </a:xfrm>
        </p:spPr>
        <p:txBody>
          <a:bodyPr>
            <a:noAutofit/>
          </a:bodyPr>
          <a:lstStyle/>
          <a:p>
            <a:r>
              <a:rPr lang="ru-RU" sz="1600" dirty="0" smtClean="0"/>
              <a:t>Осмотр </a:t>
            </a:r>
            <a:r>
              <a:rPr lang="ru-RU" sz="1600" dirty="0"/>
              <a:t>живота проводится в </a:t>
            </a:r>
            <a:r>
              <a:rPr lang="ru-RU" sz="1600" dirty="0" smtClean="0"/>
              <a:t>положении </a:t>
            </a:r>
            <a:r>
              <a:rPr lang="ru-RU" sz="1600" dirty="0"/>
              <a:t>пациента стоя и лежа. Следует обращать внимание на величину и </a:t>
            </a:r>
            <a:r>
              <a:rPr lang="ru-RU" sz="1600" dirty="0" smtClean="0"/>
              <a:t>форму </a:t>
            </a:r>
            <a:r>
              <a:rPr lang="ru-RU" sz="1600" dirty="0"/>
              <a:t>живота, наличие асимметрии, изменение сосудистого рисунка кожи, </a:t>
            </a:r>
            <a:r>
              <a:rPr lang="ru-RU" sz="1600" dirty="0" smtClean="0"/>
              <a:t>состояние </a:t>
            </a:r>
            <a:r>
              <a:rPr lang="ru-RU" sz="1600" dirty="0"/>
              <a:t>пупка и участие живота в акте дыхания. </a:t>
            </a:r>
          </a:p>
          <a:p>
            <a:r>
              <a:rPr lang="ru-RU" sz="1600" dirty="0"/>
              <a:t>Пальпацию живота проводят в положении обследуемого лежа с </a:t>
            </a:r>
          </a:p>
          <a:p>
            <a:r>
              <a:rPr lang="ru-RU" sz="1600" dirty="0"/>
              <a:t>согнутыми и несколько приведенными к животу ногами, опущенными вдоль </a:t>
            </a:r>
            <a:r>
              <a:rPr lang="ru-RU" sz="1600" dirty="0" smtClean="0"/>
              <a:t>тела </a:t>
            </a:r>
            <a:r>
              <a:rPr lang="ru-RU" sz="1600" dirty="0"/>
              <a:t>руками и при полном расслаблении передней брюшной стенки. </a:t>
            </a:r>
          </a:p>
          <a:p>
            <a:r>
              <a:rPr lang="ru-RU" sz="1600" dirty="0"/>
              <a:t>Пальпацию начинают с левой паховой области, мягкими давящими </a:t>
            </a:r>
          </a:p>
          <a:p>
            <a:r>
              <a:rPr lang="ru-RU" sz="1600" dirty="0"/>
              <a:t>движениями всей ладонной поверхностью пальцев, постепенно продвигаясь </a:t>
            </a:r>
            <a:r>
              <a:rPr lang="ru-RU" sz="1600" dirty="0" smtClean="0"/>
              <a:t>по </a:t>
            </a:r>
            <a:r>
              <a:rPr lang="ru-RU" sz="1600" dirty="0"/>
              <a:t>ходу толстой кишки до правой паховой области. Затем пальпацию </a:t>
            </a:r>
            <a:r>
              <a:rPr lang="ru-RU" sz="1600" dirty="0" smtClean="0"/>
              <a:t>продолжают </a:t>
            </a:r>
            <a:r>
              <a:rPr lang="ru-RU" sz="1600" dirty="0"/>
              <a:t>по средней линии живота от лона вверх, пальпируют области </a:t>
            </a:r>
            <a:r>
              <a:rPr lang="ru-RU" sz="1600" dirty="0" smtClean="0"/>
              <a:t>пупка</a:t>
            </a:r>
            <a:r>
              <a:rPr lang="ru-RU" sz="1600" dirty="0"/>
              <a:t>, </a:t>
            </a:r>
            <a:r>
              <a:rPr lang="ru-RU" sz="1600" dirty="0" err="1"/>
              <a:t>эпигастрия</a:t>
            </a:r>
            <a:r>
              <a:rPr lang="ru-RU" sz="1600" dirty="0"/>
              <a:t> до мечевидного отростка. </a:t>
            </a:r>
            <a:endParaRPr lang="ru-RU" sz="1600" dirty="0" smtClean="0"/>
          </a:p>
          <a:p>
            <a:r>
              <a:rPr lang="ru-RU" sz="1600" dirty="0" smtClean="0"/>
              <a:t>Далее </a:t>
            </a:r>
            <a:r>
              <a:rPr lang="ru-RU" sz="1600" dirty="0"/>
              <a:t>пальпируют правое и </a:t>
            </a:r>
            <a:r>
              <a:rPr lang="ru-RU" sz="1600" dirty="0" smtClean="0"/>
              <a:t>левое </a:t>
            </a:r>
            <a:r>
              <a:rPr lang="ru-RU" sz="1600" dirty="0"/>
              <a:t>подреберья (печень и селезенку). При этом обращают внимание на </a:t>
            </a:r>
            <a:r>
              <a:rPr lang="ru-RU" sz="1600" dirty="0" smtClean="0"/>
              <a:t>наличие </a:t>
            </a:r>
            <a:r>
              <a:rPr lang="ru-RU" sz="1600" dirty="0"/>
              <a:t>плотных образований, узлов. Увеличение живота, распластанная </a:t>
            </a:r>
            <a:r>
              <a:rPr lang="ru-RU" sz="1600" dirty="0" smtClean="0"/>
              <a:t>форма </a:t>
            </a:r>
            <a:r>
              <a:rPr lang="ru-RU" sz="1600" dirty="0"/>
              <a:t>его могут быть признаками асцита. </a:t>
            </a:r>
            <a:endParaRPr lang="ru-RU" sz="1600" dirty="0" smtClean="0"/>
          </a:p>
          <a:p>
            <a:r>
              <a:rPr lang="ru-RU" sz="1600" dirty="0" smtClean="0"/>
              <a:t>При </a:t>
            </a:r>
            <a:r>
              <a:rPr lang="ru-RU" sz="1600" dirty="0"/>
              <a:t>пальпации могут быть </a:t>
            </a:r>
            <a:r>
              <a:rPr lang="ru-RU" sz="1600" dirty="0" smtClean="0"/>
              <a:t>обнаружены </a:t>
            </a:r>
            <a:r>
              <a:rPr lang="ru-RU" sz="1600" dirty="0"/>
              <a:t>опухолевые образования в верхних и нижних отделах живота, а </a:t>
            </a:r>
            <a:r>
              <a:rPr lang="ru-RU" sz="1600" dirty="0" smtClean="0"/>
              <a:t>также </a:t>
            </a:r>
            <a:r>
              <a:rPr lang="ru-RU" sz="1600" dirty="0"/>
              <a:t>в области пупка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34605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Осмотр и пальпация живота.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193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Пальцевое исследование прямой кишки является доступным методом и позволяет </a:t>
            </a:r>
            <a:r>
              <a:rPr lang="ru-RU" dirty="0" smtClean="0">
                <a:solidFill>
                  <a:srgbClr val="FF0000"/>
                </a:solidFill>
              </a:rPr>
              <a:t>диагностировать </a:t>
            </a:r>
            <a:r>
              <a:rPr lang="ru-RU" dirty="0">
                <a:solidFill>
                  <a:srgbClr val="FF0000"/>
                </a:solidFill>
              </a:rPr>
              <a:t>опухоль в 80 – 90 % случаев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dirty="0" smtClean="0"/>
              <a:t>Задачами </a:t>
            </a:r>
            <a:r>
              <a:rPr lang="ru-RU" dirty="0"/>
              <a:t>пальцевого исследования прямой кишки является:</a:t>
            </a:r>
          </a:p>
          <a:p>
            <a:r>
              <a:rPr lang="ru-RU" dirty="0" smtClean="0"/>
              <a:t>Оценка </a:t>
            </a:r>
            <a:r>
              <a:rPr lang="ru-RU" dirty="0"/>
              <a:t>состояния тканей анального канала</a:t>
            </a:r>
          </a:p>
          <a:p>
            <a:r>
              <a:rPr lang="ru-RU" dirty="0" smtClean="0"/>
              <a:t>Оценка </a:t>
            </a:r>
            <a:r>
              <a:rPr lang="ru-RU" dirty="0"/>
              <a:t>состояния слизистой оболочки прямой кишки</a:t>
            </a:r>
          </a:p>
          <a:p>
            <a:r>
              <a:rPr lang="ru-RU" dirty="0"/>
              <a:t>Определение состояния окружающих прямую кишку органов и </a:t>
            </a:r>
            <a:r>
              <a:rPr lang="ru-RU" dirty="0" smtClean="0"/>
              <a:t>тканей</a:t>
            </a:r>
          </a:p>
          <a:p>
            <a:r>
              <a:rPr lang="ru-RU" dirty="0" smtClean="0"/>
              <a:t>Определение состояние предстательной железы.</a:t>
            </a:r>
            <a:endParaRPr lang="ru-RU" dirty="0"/>
          </a:p>
          <a:p>
            <a:r>
              <a:rPr lang="ru-RU" dirty="0" smtClean="0"/>
              <a:t>Оценка </a:t>
            </a:r>
            <a:r>
              <a:rPr lang="ru-RU" dirty="0"/>
              <a:t>характера каловых масс и наличие патологических примесей в кале.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Пальцевое исследование прямой кишки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6115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74172"/>
            <a:ext cx="8229600" cy="627916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Положение пациента – коленно-локтевое либо лежа на левом боку с приведенными к животу ногами.</a:t>
            </a:r>
          </a:p>
          <a:p>
            <a:r>
              <a:rPr lang="ru-RU" dirty="0" smtClean="0"/>
              <a:t>Проводится </a:t>
            </a:r>
            <a:r>
              <a:rPr lang="ru-RU" dirty="0"/>
              <a:t>визуальный осмотр области ануса на предмет наличия геморроидальных узлов, полипов, папиллом, анальных трещин, изменений кожи </a:t>
            </a:r>
            <a:r>
              <a:rPr lang="ru-RU" dirty="0" err="1"/>
              <a:t>перианальной</a:t>
            </a:r>
            <a:r>
              <a:rPr lang="ru-RU" dirty="0"/>
              <a:t> </a:t>
            </a:r>
            <a:r>
              <a:rPr lang="ru-RU" dirty="0" smtClean="0"/>
              <a:t>области</a:t>
            </a:r>
          </a:p>
          <a:p>
            <a:r>
              <a:rPr lang="ru-RU" dirty="0" smtClean="0"/>
              <a:t>Указательным </a:t>
            </a:r>
            <a:r>
              <a:rPr lang="ru-RU" dirty="0"/>
              <a:t>пальцем в перчатке, обильно смазанным вазелиновым маслом начинают осторожное исследование прямой кишки на всю длину пальца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При исследовании можно определить тонус сфинктера, наличие патологических образований на стенках анального канала и прямой кишки, наличие патологических выделений из прямой кишки, </a:t>
            </a:r>
            <a:r>
              <a:rPr lang="ru-RU" dirty="0">
                <a:solidFill>
                  <a:srgbClr val="FF0000"/>
                </a:solidFill>
              </a:rPr>
              <a:t>форму и консистенцию простаты</a:t>
            </a:r>
            <a:r>
              <a:rPr lang="ru-RU" dirty="0" smtClean="0"/>
              <a:t>, ее бугристость, </a:t>
            </a:r>
            <a:r>
              <a:rPr lang="ru-RU" dirty="0"/>
              <a:t>болезненность стенок прямой </a:t>
            </a:r>
            <a:r>
              <a:rPr lang="ru-RU" dirty="0" smtClean="0"/>
              <a:t>кишки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61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od\Desktop\65 лет\картинки\rak_predstatelnoy_zhelezyi_460x3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85706"/>
            <a:ext cx="4824536" cy="327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ood\Desktop\65 лет\картинки\1289612026_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624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ood\Desktop\65 лет\картинки\image6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3390900"/>
            <a:ext cx="6985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ood\Desktop\65 лет\картинки\image6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28398"/>
            <a:ext cx="3672408" cy="400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4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Приказ </a:t>
            </a:r>
            <a:r>
              <a:rPr lang="ru-RU" dirty="0" err="1"/>
              <a:t>и.о</a:t>
            </a:r>
            <a:r>
              <a:rPr lang="ru-RU" dirty="0"/>
              <a:t>. Министра здравоохранения Республики Казахстан от 5 января 2011 года № </a:t>
            </a:r>
            <a:r>
              <a:rPr lang="ru-RU" dirty="0" smtClean="0"/>
              <a:t>7.Зарегистрирован </a:t>
            </a:r>
            <a:r>
              <a:rPr lang="ru-RU" dirty="0"/>
              <a:t>в Министерстве юстиции Республики Казахстан 14 февраля 2011 года № </a:t>
            </a:r>
            <a:r>
              <a:rPr lang="ru-RU" dirty="0" smtClean="0"/>
              <a:t>6774.</a:t>
            </a:r>
          </a:p>
          <a:p>
            <a:r>
              <a:rPr lang="ru-RU" dirty="0"/>
              <a:t>Приказ Министра здравоохранения Республики Казахстан от 2 августа 2013 года № 452. Зарегистрирован в Министерстве юстиции Республики Казахстан 10 сентября 2013 года № 8687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589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Врач одевает на руку перчатку. Смазывает указательный палец в перчатке </a:t>
            </a:r>
            <a:r>
              <a:rPr lang="ru-RU" dirty="0" err="1"/>
              <a:t>любрикантом</a:t>
            </a:r>
            <a:r>
              <a:rPr lang="ru-RU" dirty="0"/>
              <a:t>, затем осторожно вводит его в анус.</a:t>
            </a:r>
          </a:p>
          <a:p>
            <a:endParaRPr lang="ru-RU" dirty="0"/>
          </a:p>
          <a:p>
            <a:r>
              <a:rPr lang="ru-RU" dirty="0"/>
              <a:t>Пальпация предстательной железы проводится через переднюю стенку прямой кишки. При этом обращается внимание на ее размеры, форму, консистенцию, наличие узлов, чувствительность.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Пальпация предстательной железы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0619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700" dirty="0" smtClean="0"/>
              <a:t>Осмотр наружных половых органов</a:t>
            </a:r>
            <a:endParaRPr lang="ru-RU" sz="2700" dirty="0"/>
          </a:p>
        </p:txBody>
      </p:sp>
      <p:pic>
        <p:nvPicPr>
          <p:cNvPr id="7170" name="Picture 2" descr="C:\Users\ood\Desktop\65 лет\картинки\Lechacshij_vrach_029-5_(107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2611825" cy="245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ood\Desktop\65 лет\картинки\mb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2936"/>
            <a:ext cx="2781699" cy="236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2946" y="1268760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Обращают внимание на наличие образований, язв, белого налета, наличие мацерации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91683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Осмотр производиться женщинам на гинекологическом кресле!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58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Осмотр шейки матки,   влагалища</a:t>
            </a:r>
            <a:endParaRPr lang="ru-RU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74201"/>
            <a:ext cx="4104456" cy="348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C:\Users\ood\Desktop\65 лет\картинки\gynekologicheskoe_zerkalo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226" y="116632"/>
            <a:ext cx="254777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ood\Desktop\65 лет\картинки\rak_scheiki_matki_7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27500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65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4000" dirty="0" smtClean="0"/>
              <a:t>      Спасибо за внимание!!!</a:t>
            </a:r>
            <a:endParaRPr lang="ru-RU" sz="4000" dirty="0"/>
          </a:p>
        </p:txBody>
      </p:sp>
      <p:pic>
        <p:nvPicPr>
          <p:cNvPr id="4" name="Picture 4" descr="306205-r3l8t8d-500-201302140015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916832"/>
            <a:ext cx="6906344" cy="417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6677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5818651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Смотровые </a:t>
            </a:r>
            <a:r>
              <a:rPr lang="ru-RU" sz="2000" dirty="0"/>
              <a:t>кабинеты подразделяются на женские и </a:t>
            </a:r>
            <a:r>
              <a:rPr lang="ru-RU" sz="2000" dirty="0" smtClean="0"/>
              <a:t>мужские.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Основной задачей смотровых кабинетов является проведение </a:t>
            </a:r>
          </a:p>
          <a:p>
            <a:r>
              <a:rPr lang="ru-RU" sz="2000" dirty="0"/>
              <a:t>профилактического осмотра мужчин возрастной группы от 30 лет, а женщин </a:t>
            </a:r>
            <a:r>
              <a:rPr lang="ru-RU" sz="2000" dirty="0" smtClean="0"/>
              <a:t>от </a:t>
            </a:r>
            <a:r>
              <a:rPr lang="ru-RU" sz="2000" dirty="0"/>
              <a:t>18 лет (что обусловлено высоким процентом воспалительных и фоновых </a:t>
            </a:r>
            <a:r>
              <a:rPr lang="ru-RU" sz="2000" dirty="0" smtClean="0"/>
              <a:t>гинекологических </a:t>
            </a:r>
            <a:r>
              <a:rPr lang="ru-RU" sz="2000" dirty="0"/>
              <a:t>заболеваний в данной возрастной группе) с целью раннего </a:t>
            </a:r>
            <a:r>
              <a:rPr lang="ru-RU" sz="2000" dirty="0" smtClean="0"/>
              <a:t>выявления </a:t>
            </a:r>
            <a:r>
              <a:rPr lang="ru-RU" sz="2000" dirty="0"/>
              <a:t>злокачественных опухолей и предопухолевых заболеваний </a:t>
            </a:r>
            <a:r>
              <a:rPr lang="ru-RU" sz="2000" dirty="0" smtClean="0"/>
              <a:t>визуальных </a:t>
            </a:r>
            <a:r>
              <a:rPr lang="ru-RU" sz="2000" dirty="0"/>
              <a:t>локализаций (наружные половые органы, молочная железа, </a:t>
            </a:r>
            <a:r>
              <a:rPr lang="ru-RU" sz="2000" dirty="0" smtClean="0"/>
              <a:t>щитовидная </a:t>
            </a:r>
            <a:r>
              <a:rPr lang="ru-RU" sz="2000" dirty="0"/>
              <a:t>железа, прямая кишка, губы, органы полости рта, кожные </a:t>
            </a:r>
            <a:r>
              <a:rPr lang="ru-RU" sz="2000" dirty="0" smtClean="0"/>
              <a:t>покровы</a:t>
            </a:r>
            <a:r>
              <a:rPr lang="ru-RU" sz="2000" dirty="0"/>
              <a:t>, периферические лимфатические узлы). Эти органы доступны </a:t>
            </a:r>
            <a:r>
              <a:rPr lang="ru-RU" sz="2000" dirty="0" smtClean="0"/>
              <a:t>осмотру </a:t>
            </a:r>
            <a:r>
              <a:rPr lang="ru-RU" sz="2000" dirty="0"/>
              <a:t>и пальпации, а также могут быть обследованы с помощью </a:t>
            </a:r>
            <a:r>
              <a:rPr lang="ru-RU" sz="2000" dirty="0" smtClean="0"/>
              <a:t>цитологического </a:t>
            </a:r>
            <a:r>
              <a:rPr lang="ru-RU" sz="2000" dirty="0"/>
              <a:t>метода. </a:t>
            </a:r>
            <a:endParaRPr lang="ru-RU" sz="2000" dirty="0" smtClean="0"/>
          </a:p>
          <a:p>
            <a:r>
              <a:rPr lang="ru-RU" sz="2000" dirty="0" smtClean="0"/>
              <a:t>Опухоли </a:t>
            </a:r>
            <a:r>
              <a:rPr lang="ru-RU" sz="2000" dirty="0"/>
              <a:t>наружных локализаций, которые можно </a:t>
            </a:r>
            <a:r>
              <a:rPr lang="ru-RU" sz="2000" dirty="0" smtClean="0"/>
              <a:t>обнаружить </a:t>
            </a:r>
            <a:r>
              <a:rPr lang="ru-RU" sz="2000" dirty="0"/>
              <a:t>в ходе профилактических осмотров, составляют 30% среди всех </a:t>
            </a:r>
            <a:r>
              <a:rPr lang="ru-RU" sz="2000" dirty="0" smtClean="0"/>
              <a:t>злокачественных </a:t>
            </a:r>
            <a:r>
              <a:rPr lang="ru-RU" sz="2000" dirty="0"/>
              <a:t>опухолей у лиц обоего пола и почти 40% - у женщин</a:t>
            </a:r>
            <a:r>
              <a:rPr lang="ru-RU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90861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400600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 smtClean="0"/>
              <a:t> </a:t>
            </a:r>
            <a:r>
              <a:rPr lang="ru-RU" sz="2900" dirty="0" smtClean="0"/>
              <a:t>- </a:t>
            </a:r>
            <a:r>
              <a:rPr lang="ru-RU" sz="2900" dirty="0"/>
              <a:t>доврачебный опрос (сбор акушерско-гинекологического у женщин </a:t>
            </a:r>
            <a:r>
              <a:rPr lang="ru-RU" sz="2900" dirty="0" smtClean="0"/>
              <a:t>и </a:t>
            </a:r>
            <a:r>
              <a:rPr lang="ru-RU" sz="2900" dirty="0"/>
              <a:t>урологического у мужчин анамнеза); </a:t>
            </a:r>
          </a:p>
          <a:p>
            <a:r>
              <a:rPr lang="ru-RU" sz="2900" dirty="0"/>
              <a:t>- осмотр всех женщин с 18 лет и мужчин с 30 лет, обратившихся </a:t>
            </a:r>
            <a:r>
              <a:rPr lang="ru-RU" sz="2900" dirty="0" smtClean="0"/>
              <a:t>впервые </a:t>
            </a:r>
            <a:r>
              <a:rPr lang="ru-RU" sz="2900" dirty="0"/>
              <a:t>в течение года в амбулаторно-поликлиническое учреждение; </a:t>
            </a:r>
          </a:p>
          <a:p>
            <a:r>
              <a:rPr lang="ru-RU" sz="2900" dirty="0"/>
              <a:t>- осмотр кожи, ротовой полости и наружных половых органов (у </a:t>
            </a:r>
            <a:r>
              <a:rPr lang="ru-RU" sz="2900" dirty="0" smtClean="0"/>
              <a:t>женщин </a:t>
            </a:r>
            <a:r>
              <a:rPr lang="ru-RU" sz="2900" dirty="0"/>
              <a:t>- </a:t>
            </a:r>
            <a:r>
              <a:rPr lang="ru-RU" sz="2900" dirty="0" err="1"/>
              <a:t>бимануальное</a:t>
            </a:r>
            <a:r>
              <a:rPr lang="ru-RU" sz="2900" dirty="0"/>
              <a:t> влагалищное исследование, осмотр шейки матки в </a:t>
            </a:r>
            <a:r>
              <a:rPr lang="ru-RU" sz="2900" dirty="0" smtClean="0"/>
              <a:t>зеркалах</a:t>
            </a:r>
            <a:r>
              <a:rPr lang="ru-RU" sz="2900" dirty="0"/>
              <a:t>, взятие мазков с шейки матки и цервикального канала на </a:t>
            </a:r>
            <a:r>
              <a:rPr lang="ru-RU" sz="2900" dirty="0" smtClean="0"/>
              <a:t>цитологическое </a:t>
            </a:r>
            <a:r>
              <a:rPr lang="ru-RU" sz="2900" dirty="0"/>
              <a:t>исследование); </a:t>
            </a:r>
          </a:p>
          <a:p>
            <a:r>
              <a:rPr lang="ru-RU" sz="2900" dirty="0"/>
              <a:t>- пальпацию щитовидной и молочных желез, живота, </a:t>
            </a:r>
            <a:r>
              <a:rPr lang="ru-RU" sz="2900" dirty="0" smtClean="0"/>
              <a:t>периферических </a:t>
            </a:r>
            <a:r>
              <a:rPr lang="ru-RU" sz="2900" dirty="0"/>
              <a:t>лимфатических узлов; </a:t>
            </a:r>
          </a:p>
          <a:p>
            <a:r>
              <a:rPr lang="ru-RU" sz="2900" dirty="0"/>
              <a:t>- </a:t>
            </a:r>
            <a:r>
              <a:rPr lang="ru-RU" sz="2900" dirty="0" err="1"/>
              <a:t>трансректальное</a:t>
            </a:r>
            <a:r>
              <a:rPr lang="ru-RU" sz="2900" dirty="0"/>
              <a:t> пальцевое исследование; </a:t>
            </a:r>
          </a:p>
          <a:p>
            <a:r>
              <a:rPr lang="ru-RU" sz="2900" dirty="0"/>
              <a:t>- направление на дообследование и санацию пациентов с </a:t>
            </a:r>
            <a:r>
              <a:rPr lang="ru-RU" sz="2900" dirty="0" smtClean="0"/>
              <a:t>выявленным </a:t>
            </a:r>
            <a:r>
              <a:rPr lang="ru-RU" sz="2900" dirty="0"/>
              <a:t>заболеванием или с подозрением на заболевание к профильному </a:t>
            </a:r>
            <a:r>
              <a:rPr lang="ru-RU" sz="2900" dirty="0" smtClean="0"/>
              <a:t>врачу-специалисту</a:t>
            </a:r>
            <a:r>
              <a:rPr lang="ru-RU" sz="2900" dirty="0"/>
              <a:t>; </a:t>
            </a:r>
          </a:p>
          <a:p>
            <a:r>
              <a:rPr lang="ru-RU" sz="2900" dirty="0"/>
              <a:t>- учет и регистрацию проводимых профилактических </a:t>
            </a:r>
            <a:r>
              <a:rPr lang="ru-RU" sz="2900" dirty="0" smtClean="0"/>
              <a:t>осмотров </a:t>
            </a:r>
            <a:r>
              <a:rPr lang="ru-RU" sz="2900" dirty="0"/>
              <a:t>и </a:t>
            </a:r>
            <a:r>
              <a:rPr lang="ru-RU" sz="2900" dirty="0" smtClean="0"/>
              <a:t>результатов </a:t>
            </a:r>
            <a:r>
              <a:rPr lang="ru-RU" sz="2900" dirty="0"/>
              <a:t>цитологических исследований по установленным формам </a:t>
            </a:r>
            <a:r>
              <a:rPr lang="ru-RU" sz="2900" dirty="0" smtClean="0"/>
              <a:t>первичной </a:t>
            </a:r>
            <a:r>
              <a:rPr lang="ru-RU" sz="2900" dirty="0"/>
              <a:t>медицинской документации; </a:t>
            </a:r>
          </a:p>
          <a:p>
            <a:r>
              <a:rPr lang="ru-RU" sz="2900" dirty="0"/>
              <a:t>- проведение санитарно-просветительной работы среди граждан, </a:t>
            </a:r>
          </a:p>
          <a:p>
            <a:r>
              <a:rPr lang="ru-RU" sz="2900" dirty="0"/>
              <a:t>посещающих поликлинику.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/>
              <a:t>В соответствии с основными задачами смотровой кабинет </a:t>
            </a:r>
            <a:r>
              <a:rPr lang="ru-RU" sz="2000" dirty="0" smtClean="0"/>
              <a:t>осуществляет: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03201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579296" cy="5688632"/>
          </a:xfrm>
        </p:spPr>
        <p:txBody>
          <a:bodyPr>
            <a:normAutofit fontScale="47500" lnSpcReduction="20000"/>
          </a:bodyPr>
          <a:lstStyle/>
          <a:p>
            <a:pPr marL="109728" indent="0">
              <a:buNone/>
            </a:pPr>
            <a:endParaRPr lang="ru-RU" dirty="0"/>
          </a:p>
          <a:p>
            <a:r>
              <a:rPr lang="ru-RU" sz="3400" dirty="0"/>
              <a:t>В смотровых кабинетах подлежат обследованию в обязательном </a:t>
            </a:r>
            <a:r>
              <a:rPr lang="ru-RU" sz="3400" dirty="0" smtClean="0"/>
              <a:t>  порядке </a:t>
            </a:r>
            <a:r>
              <a:rPr lang="ru-RU" sz="3400" dirty="0"/>
              <a:t>кожные покровы, органы ротовой полости, </a:t>
            </a:r>
            <a:r>
              <a:rPr lang="ru-RU" sz="3400" dirty="0" smtClean="0"/>
              <a:t>периферические лимфатические </a:t>
            </a:r>
            <a:r>
              <a:rPr lang="ru-RU" sz="3400" dirty="0"/>
              <a:t>узлы, щитовидная железа, молочные железы, половые </a:t>
            </a:r>
            <a:r>
              <a:rPr lang="ru-RU" sz="3400" dirty="0" smtClean="0"/>
              <a:t>органы</a:t>
            </a:r>
            <a:r>
              <a:rPr lang="ru-RU" sz="3400" dirty="0"/>
              <a:t>, прямая кишка. </a:t>
            </a:r>
          </a:p>
          <a:p>
            <a:r>
              <a:rPr lang="ru-RU" sz="3400" dirty="0"/>
              <a:t>Перед началом осмотра медицинский работник проводит краткий </a:t>
            </a:r>
            <a:r>
              <a:rPr lang="ru-RU" sz="3400" dirty="0" smtClean="0"/>
              <a:t>доврачебный </a:t>
            </a:r>
            <a:r>
              <a:rPr lang="ru-RU" sz="3400" dirty="0"/>
              <a:t>опрос, обращая внимание на появление слабости, </a:t>
            </a:r>
            <a:r>
              <a:rPr lang="ru-RU" sz="3400" dirty="0" smtClean="0"/>
              <a:t>утомляемости</a:t>
            </a:r>
            <a:r>
              <a:rPr lang="ru-RU" sz="3400" dirty="0"/>
              <a:t>, снижение аппетита, наличие болевых ощущений в животе или </a:t>
            </a:r>
            <a:r>
              <a:rPr lang="ru-RU" sz="3400" dirty="0" smtClean="0"/>
              <a:t>поясничной </a:t>
            </a:r>
            <a:r>
              <a:rPr lang="ru-RU" sz="3400" dirty="0"/>
              <a:t>области, изменение цвета или появление примесей крови в </a:t>
            </a:r>
            <a:r>
              <a:rPr lang="ru-RU" sz="3400" dirty="0" smtClean="0"/>
              <a:t>выделениях</a:t>
            </a:r>
            <a:r>
              <a:rPr lang="ru-RU" sz="3400" dirty="0"/>
              <a:t>. </a:t>
            </a:r>
          </a:p>
          <a:p>
            <a:r>
              <a:rPr lang="ru-RU" sz="3400" dirty="0"/>
              <a:t>При жалобах на осиплость голоса и кашель, которые не очень </a:t>
            </a:r>
            <a:r>
              <a:rPr lang="ru-RU" sz="3400" dirty="0" smtClean="0"/>
              <a:t>беспокоят </a:t>
            </a:r>
            <a:r>
              <a:rPr lang="ru-RU" sz="3400" dirty="0"/>
              <a:t>пациента, можно заподозрить рак гортани или легких, а при </a:t>
            </a:r>
            <a:r>
              <a:rPr lang="ru-RU" sz="3400" dirty="0" smtClean="0"/>
              <a:t>малейших </a:t>
            </a:r>
            <a:r>
              <a:rPr lang="ru-RU" sz="3400" dirty="0"/>
              <a:t>затруднениях проглатывания твердой пищи – опухоль пищевода </a:t>
            </a:r>
            <a:r>
              <a:rPr lang="ru-RU" sz="3400" dirty="0" smtClean="0"/>
              <a:t>или </a:t>
            </a:r>
            <a:r>
              <a:rPr lang="ru-RU" sz="3400" dirty="0"/>
              <a:t>кардиального отдела желудка. </a:t>
            </a:r>
            <a:endParaRPr lang="ru-RU" sz="3400" dirty="0" smtClean="0"/>
          </a:p>
          <a:p>
            <a:r>
              <a:rPr lang="ru-RU" sz="3400" dirty="0" smtClean="0"/>
              <a:t>Следует </a:t>
            </a:r>
            <a:r>
              <a:rPr lang="ru-RU" sz="3400" dirty="0"/>
              <a:t>выяснить, нет ли «ранок» во рту, увеличивающихся </a:t>
            </a:r>
            <a:r>
              <a:rPr lang="ru-RU" sz="3400" dirty="0" smtClean="0"/>
              <a:t>родимых </a:t>
            </a:r>
            <a:r>
              <a:rPr lang="ru-RU" sz="3400" dirty="0"/>
              <a:t>пятен или родинок, изъязвлений кожи, выделений из сосков. При </a:t>
            </a:r>
            <a:r>
              <a:rPr lang="ru-RU" sz="3400" dirty="0" smtClean="0"/>
              <a:t>опросе </a:t>
            </a:r>
            <a:r>
              <a:rPr lang="ru-RU" sz="3400" dirty="0"/>
              <a:t>женщин следует обращать внимание на нарушение менструального </a:t>
            </a:r>
            <a:r>
              <a:rPr lang="ru-RU" sz="3400" dirty="0" smtClean="0"/>
              <a:t>цикла</a:t>
            </a:r>
            <a:r>
              <a:rPr lang="ru-RU" sz="3400" dirty="0"/>
              <a:t>, наличие и появление болей и атипичных кровяных выделений в </a:t>
            </a:r>
            <a:r>
              <a:rPr lang="ru-RU" sz="3400" dirty="0" err="1" smtClean="0"/>
              <a:t>межменструальном</a:t>
            </a:r>
            <a:r>
              <a:rPr lang="ru-RU" sz="3400" dirty="0" smtClean="0"/>
              <a:t> </a:t>
            </a:r>
            <a:r>
              <a:rPr lang="ru-RU" sz="3400" dirty="0"/>
              <a:t>периоде и в менопаузе. </a:t>
            </a:r>
            <a:endParaRPr lang="ru-RU" sz="3400" dirty="0" smtClean="0"/>
          </a:p>
          <a:p>
            <a:r>
              <a:rPr lang="ru-RU" sz="3400" dirty="0" smtClean="0"/>
              <a:t>У </a:t>
            </a:r>
            <a:r>
              <a:rPr lang="ru-RU" sz="3400" dirty="0"/>
              <a:t>мужчин выясняется нет ли </a:t>
            </a:r>
            <a:r>
              <a:rPr lang="ru-RU" sz="3400" dirty="0" smtClean="0"/>
              <a:t>затруднений </a:t>
            </a:r>
            <a:r>
              <a:rPr lang="ru-RU" sz="3400" dirty="0"/>
              <a:t>при мочеиспускании и его частота в ночное время </a:t>
            </a:r>
            <a:r>
              <a:rPr lang="ru-RU" sz="3400" dirty="0" smtClean="0"/>
              <a:t>.</a:t>
            </a:r>
          </a:p>
          <a:p>
            <a:r>
              <a:rPr lang="ru-RU" sz="3400" dirty="0" smtClean="0"/>
              <a:t>Отмечается </a:t>
            </a:r>
            <a:r>
              <a:rPr lang="ru-RU" sz="3400" dirty="0" smtClean="0"/>
              <a:t>также </a:t>
            </a:r>
            <a:r>
              <a:rPr lang="ru-RU" sz="3400" dirty="0"/>
              <a:t>наличие запоров и чередование запоров с поносами, слизи и кровяных </a:t>
            </a:r>
            <a:r>
              <a:rPr lang="ru-RU" sz="3400" dirty="0" smtClean="0"/>
              <a:t>выделений </a:t>
            </a:r>
            <a:r>
              <a:rPr lang="ru-RU" sz="3400" dirty="0"/>
              <a:t>из прямой кишки, увеличение живота, уменьшение количества </a:t>
            </a:r>
            <a:r>
              <a:rPr lang="ru-RU" sz="3400" dirty="0" smtClean="0"/>
              <a:t>мочи</a:t>
            </a:r>
            <a:r>
              <a:rPr lang="ru-RU" sz="3400" dirty="0"/>
              <a:t>. Результаты анкетирования заносятся в анамнестическую карту </a:t>
            </a:r>
            <a:r>
              <a:rPr lang="ru-RU" sz="3400" dirty="0" smtClean="0"/>
              <a:t>посетителя </a:t>
            </a:r>
            <a:r>
              <a:rPr lang="ru-RU" sz="3400" dirty="0"/>
              <a:t>смотрового кабинета.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МЕТОДИКА ОБСЛЕДОВАНИЯ В СМОТРОВОМ КАБИНЕТЕ 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40524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7" name="Picture 3" descr="C:\Users\ood\Desktop\65 лет\картинки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3"/>
            <a:ext cx="2987824" cy="258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od\Desktop\65 лет\картинки\cancer 18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051" y="105070"/>
            <a:ext cx="296110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ood\Desktop\65 лет\картинки\1381772584_mucosal-melano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352" y="105071"/>
            <a:ext cx="3024003" cy="224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ood\Desktop\65 лет\картинки\cancer 187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03737"/>
            <a:ext cx="2736304" cy="205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5" y="2703737"/>
            <a:ext cx="57114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Осмотр полости рта. Обследование начинают с ротовой полости. С </a:t>
            </a:r>
          </a:p>
          <a:p>
            <a:r>
              <a:rPr lang="ru-RU" dirty="0"/>
              <a:t>помощью одноразового шпателя осматривают слизистую губ, щек, десен, </a:t>
            </a:r>
          </a:p>
          <a:p>
            <a:r>
              <a:rPr lang="ru-RU" dirty="0"/>
              <a:t>языка. Для осмотра языка его кончик берут марлевой салфеткой и </a:t>
            </a:r>
          </a:p>
          <a:p>
            <a:r>
              <a:rPr lang="ru-RU" dirty="0"/>
              <a:t>подтягивают наружу. Цель осмотра – обнаружение лейкоплакий, трещин, </a:t>
            </a:r>
          </a:p>
          <a:p>
            <a:r>
              <a:rPr lang="ru-RU" dirty="0"/>
              <a:t>изъязвлений слизистой. </a:t>
            </a:r>
          </a:p>
          <a:p>
            <a:r>
              <a:rPr lang="ru-RU" dirty="0" smtClean="0"/>
              <a:t>оснащение:</a:t>
            </a:r>
          </a:p>
          <a:p>
            <a:pPr marL="342900" indent="-342900">
              <a:buAutoNum type="arabicPeriod"/>
            </a:pPr>
            <a:r>
              <a:rPr lang="ru-RU" dirty="0" smtClean="0"/>
              <a:t>Шпатель</a:t>
            </a:r>
          </a:p>
          <a:p>
            <a:pPr marL="342900" indent="-342900">
              <a:buAutoNum type="arabicPeriod"/>
            </a:pPr>
            <a:r>
              <a:rPr lang="ru-RU" dirty="0" smtClean="0"/>
              <a:t>Медицинский фонарик</a:t>
            </a:r>
          </a:p>
          <a:p>
            <a:pPr marL="342900" indent="-342900">
              <a:buAutoNum type="arabicPeriod"/>
            </a:pPr>
            <a:r>
              <a:rPr lang="ru-RU" dirty="0" smtClean="0"/>
              <a:t>Перчатки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1031" name="Picture 7" descr="C:\Users\ood\Desktop\65 лет\картинки\rak-lic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763295"/>
            <a:ext cx="2799530" cy="18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22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577297"/>
            <a:ext cx="9252520" cy="602934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Последовательно </a:t>
            </a:r>
            <a:r>
              <a:rPr lang="ru-RU" sz="2000" dirty="0"/>
              <a:t>осматривают кожу лица, головы, </a:t>
            </a:r>
            <a:r>
              <a:rPr lang="ru-RU" sz="2000" dirty="0" smtClean="0"/>
              <a:t>шеи</a:t>
            </a:r>
            <a:r>
              <a:rPr lang="ru-RU" sz="2000" dirty="0"/>
              <a:t>, туловища и конечностей с целью выявления пигментных бородавчатых </a:t>
            </a:r>
            <a:r>
              <a:rPr lang="ru-RU" sz="2000" dirty="0" smtClean="0"/>
              <a:t>и </a:t>
            </a:r>
            <a:r>
              <a:rPr lang="ru-RU" sz="2000" dirty="0"/>
              <a:t>узелковых образований, изъязвлений. </a:t>
            </a:r>
            <a:endParaRPr lang="ru-RU" sz="2000" dirty="0" smtClean="0"/>
          </a:p>
          <a:p>
            <a:r>
              <a:rPr lang="ru-RU" sz="2000" dirty="0" smtClean="0"/>
              <a:t>Следует </a:t>
            </a:r>
            <a:r>
              <a:rPr lang="ru-RU" sz="2000" dirty="0"/>
              <a:t>обращать внимание на </a:t>
            </a:r>
            <a:r>
              <a:rPr lang="ru-RU" sz="2000" dirty="0" smtClean="0"/>
              <a:t>наличие </a:t>
            </a:r>
            <a:r>
              <a:rPr lang="ru-RU" sz="2000" dirty="0" smtClean="0"/>
              <a:t>длительно существующих </a:t>
            </a:r>
            <a:r>
              <a:rPr lang="ru-RU" sz="2000" dirty="0"/>
              <a:t>гиперемированных участков кожи с </a:t>
            </a:r>
            <a:r>
              <a:rPr lang="ru-RU" sz="2000" dirty="0" smtClean="0"/>
              <a:t>шероховатой </a:t>
            </a:r>
            <a:r>
              <a:rPr lang="ru-RU" sz="2000" dirty="0"/>
              <a:t>поверхностью и наклонностью к изъязвлению, которые </a:t>
            </a:r>
            <a:r>
              <a:rPr lang="ru-RU" sz="2000" dirty="0" smtClean="0"/>
              <a:t>располагаются </a:t>
            </a:r>
            <a:r>
              <a:rPr lang="ru-RU" sz="2000" dirty="0"/>
              <a:t>в области тела, подвергающихся воздействию </a:t>
            </a:r>
            <a:r>
              <a:rPr lang="ru-RU" sz="2000" dirty="0" smtClean="0"/>
              <a:t>раздражающих факторов </a:t>
            </a:r>
            <a:r>
              <a:rPr lang="ru-RU" sz="2000" dirty="0"/>
              <a:t>(трение краев одежды, воздействие солнечных лучей, химических </a:t>
            </a:r>
            <a:r>
              <a:rPr lang="ru-RU" sz="2000" dirty="0" smtClean="0"/>
              <a:t>веществ </a:t>
            </a:r>
            <a:r>
              <a:rPr lang="ru-RU" sz="2000" dirty="0"/>
              <a:t>и т.д</a:t>
            </a:r>
            <a:r>
              <a:rPr lang="ru-RU" sz="2000" dirty="0" smtClean="0"/>
              <a:t>.).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С течением времени на этих местах могут </a:t>
            </a:r>
            <a:r>
              <a:rPr lang="ru-RU" sz="2000" dirty="0" err="1" smtClean="0"/>
              <a:t>возникнутьузелковые</a:t>
            </a:r>
            <a:r>
              <a:rPr lang="ru-RU" sz="2000" dirty="0" smtClean="0"/>
              <a:t> </a:t>
            </a:r>
            <a:r>
              <a:rPr lang="ru-RU" sz="2000" dirty="0"/>
              <a:t>и бородавчатые образования. Наиболее частой локализацией рака </a:t>
            </a:r>
          </a:p>
          <a:p>
            <a:r>
              <a:rPr lang="ru-RU" sz="2000" dirty="0"/>
              <a:t>и </a:t>
            </a:r>
            <a:r>
              <a:rPr lang="ru-RU" sz="2000" dirty="0" err="1"/>
              <a:t>предрака</a:t>
            </a:r>
            <a:r>
              <a:rPr lang="ru-RU" sz="2000" dirty="0"/>
              <a:t> является кожа лица. </a:t>
            </a:r>
          </a:p>
          <a:p>
            <a:r>
              <a:rPr lang="ru-RU" sz="2000" dirty="0"/>
              <a:t>Большую опасность на наличие злокачественной пигментной опухоли кожи – </a:t>
            </a:r>
            <a:r>
              <a:rPr lang="ru-RU" sz="2000" dirty="0" smtClean="0"/>
              <a:t>меланомы</a:t>
            </a:r>
            <a:r>
              <a:rPr lang="ru-RU" sz="2000" dirty="0"/>
              <a:t>, представляют собой темные и синюшно-багровые пятна </a:t>
            </a:r>
            <a:r>
              <a:rPr lang="ru-RU" sz="2000" dirty="0" smtClean="0"/>
              <a:t>и узелковые </a:t>
            </a:r>
            <a:r>
              <a:rPr lang="ru-RU" sz="2000" dirty="0"/>
              <a:t>образования, возвышающиеся над поверхностью кожи, склонные </a:t>
            </a:r>
            <a:r>
              <a:rPr lang="ru-RU" sz="2000" dirty="0" smtClean="0"/>
              <a:t>к </a:t>
            </a:r>
            <a:r>
              <a:rPr lang="ru-RU" sz="2000" dirty="0"/>
              <a:t>увеличению и изъязвлению. </a:t>
            </a:r>
            <a:endParaRPr lang="ru-RU" sz="2000" dirty="0" smtClean="0"/>
          </a:p>
          <a:p>
            <a:r>
              <a:rPr lang="ru-RU" sz="2000" dirty="0" smtClean="0"/>
              <a:t>Такие </a:t>
            </a:r>
            <a:r>
              <a:rPr lang="ru-RU" sz="2000" dirty="0"/>
              <a:t>образования часто встречаются на коже </a:t>
            </a:r>
          </a:p>
          <a:p>
            <a:r>
              <a:rPr lang="ru-RU" sz="2000" dirty="0"/>
              <a:t>живота, спины, нижних конечностей. </a:t>
            </a:r>
          </a:p>
          <a:p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15632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>
              <a:buNone/>
            </a:pPr>
            <a:r>
              <a:rPr lang="ru-RU" sz="2400" dirty="0"/>
              <a:t>Осмотр кожных покровов.</a:t>
            </a:r>
          </a:p>
        </p:txBody>
      </p:sp>
    </p:spTree>
    <p:extLst>
      <p:ext uri="{BB962C8B-B14F-4D97-AF65-F5344CB8AC3E}">
        <p14:creationId xmlns:p14="http://schemas.microsoft.com/office/powerpoint/2010/main" val="1666958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od\Desktop\65 лет\картинки\1_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3111798" cy="210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od\Desktop\65 лет\картинки\50f95c925967a7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4526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od\Desktop\65 лет\картинки\rak-koz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0375"/>
            <a:ext cx="2952328" cy="214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ood\Desktop\65 лет\картинки\Karcinoma_ploskokletochnaya%0A%0ARak_kozhi_ploskokletochnyj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5" y="2234766"/>
            <a:ext cx="2534749" cy="337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ood\Desktop\65 лет\картинки\priznak_melanom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59783"/>
            <a:ext cx="4976020" cy="414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31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686800" cy="5376672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 smtClean="0"/>
              <a:t>Последовательно </a:t>
            </a:r>
            <a:r>
              <a:rPr lang="ru-RU" sz="3200" dirty="0"/>
              <a:t>пальпируют </a:t>
            </a:r>
            <a:r>
              <a:rPr lang="ru-RU" sz="3200" dirty="0" smtClean="0"/>
              <a:t>периферические </a:t>
            </a:r>
            <a:r>
              <a:rPr lang="ru-RU" sz="3200" dirty="0"/>
              <a:t>лимфатические узлы: шейные, надключичные, </a:t>
            </a:r>
            <a:r>
              <a:rPr lang="ru-RU" sz="3200" dirty="0" smtClean="0"/>
              <a:t>подмышечные </a:t>
            </a:r>
            <a:r>
              <a:rPr lang="ru-RU" sz="3200" dirty="0"/>
              <a:t>и паховые. </a:t>
            </a:r>
            <a:endParaRPr lang="ru-RU" sz="3200" dirty="0" smtClean="0"/>
          </a:p>
          <a:p>
            <a:r>
              <a:rPr lang="ru-RU" sz="3200" dirty="0" smtClean="0"/>
              <a:t>Пальпация </a:t>
            </a:r>
            <a:r>
              <a:rPr lang="ru-RU" sz="3200" dirty="0"/>
              <a:t>шейных и надключичных </a:t>
            </a:r>
            <a:r>
              <a:rPr lang="ru-RU" sz="3200" dirty="0" smtClean="0"/>
              <a:t>лимфатических </a:t>
            </a:r>
            <a:r>
              <a:rPr lang="ru-RU" sz="3200" dirty="0"/>
              <a:t>узлов осуществляется в положении пациента стоя или сидя. </a:t>
            </a:r>
          </a:p>
          <a:p>
            <a:r>
              <a:rPr lang="ru-RU" sz="3200" dirty="0"/>
              <a:t>Медицинский работник становится позади обследуемого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Пальпацию </a:t>
            </a:r>
            <a:r>
              <a:rPr lang="ru-RU" sz="3200" dirty="0" smtClean="0"/>
              <a:t>проводят </a:t>
            </a:r>
            <a:r>
              <a:rPr lang="ru-RU" sz="3200" dirty="0"/>
              <a:t>двумя руками, при этом четырьмя пальцами каждой руки </a:t>
            </a:r>
            <a:r>
              <a:rPr lang="ru-RU" sz="3200" dirty="0" smtClean="0"/>
              <a:t>исследуют </a:t>
            </a:r>
            <a:r>
              <a:rPr lang="ru-RU" sz="3200" dirty="0"/>
              <a:t>шейную и надключичную области, а большие пальцы рук </a:t>
            </a:r>
            <a:r>
              <a:rPr lang="ru-RU" sz="3200" dirty="0" smtClean="0"/>
              <a:t>располагаются </a:t>
            </a:r>
            <a:r>
              <a:rPr lang="ru-RU" sz="3200" dirty="0"/>
              <a:t>на боковых поверхностях шеи. </a:t>
            </a:r>
            <a:endParaRPr lang="ru-RU" sz="3200" dirty="0" smtClean="0"/>
          </a:p>
          <a:p>
            <a:r>
              <a:rPr lang="ru-RU" sz="3200" dirty="0" smtClean="0"/>
              <a:t>Пальпация </a:t>
            </a:r>
            <a:r>
              <a:rPr lang="ru-RU" sz="3200" dirty="0"/>
              <a:t>подмышечных </a:t>
            </a:r>
            <a:r>
              <a:rPr lang="ru-RU" sz="3200" dirty="0" smtClean="0"/>
              <a:t>лимфатических </a:t>
            </a:r>
            <a:r>
              <a:rPr lang="ru-RU" sz="3200" dirty="0"/>
              <a:t>узлов проводится отдельно с каждой стороны. </a:t>
            </a:r>
            <a:endParaRPr lang="ru-RU" sz="3200" dirty="0" smtClean="0"/>
          </a:p>
          <a:p>
            <a:r>
              <a:rPr lang="ru-RU" sz="3200" dirty="0" smtClean="0"/>
              <a:t>При </a:t>
            </a:r>
            <a:r>
              <a:rPr lang="ru-RU" sz="3200" dirty="0"/>
              <a:t>этом </a:t>
            </a:r>
            <a:r>
              <a:rPr lang="ru-RU" sz="3200" dirty="0" smtClean="0"/>
              <a:t>медицинский </a:t>
            </a:r>
            <a:r>
              <a:rPr lang="ru-RU" sz="3200" dirty="0"/>
              <a:t>работник стоит спереди от пациента, положив его руку на свое </a:t>
            </a:r>
            <a:r>
              <a:rPr lang="ru-RU" sz="3200" dirty="0" smtClean="0"/>
              <a:t>плечо </a:t>
            </a:r>
            <a:r>
              <a:rPr lang="ru-RU" sz="3200" dirty="0"/>
              <a:t>со стороны осмотра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Паховые лимфатические узлы пальпируются в </a:t>
            </a:r>
            <a:r>
              <a:rPr lang="ru-RU" sz="3200" dirty="0" smtClean="0"/>
              <a:t>положении </a:t>
            </a:r>
            <a:r>
              <a:rPr lang="ru-RU" sz="3200" dirty="0"/>
              <a:t>пациента «лежа на кушетке».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Пальпация лимфатических узлов. </a:t>
            </a:r>
          </a:p>
        </p:txBody>
      </p:sp>
    </p:spTree>
    <p:extLst>
      <p:ext uri="{BB962C8B-B14F-4D97-AF65-F5344CB8AC3E}">
        <p14:creationId xmlns:p14="http://schemas.microsoft.com/office/powerpoint/2010/main" val="1150425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451</TotalTime>
  <Words>1577</Words>
  <Application>Microsoft Office PowerPoint</Application>
  <PresentationFormat>Экран (4:3)</PresentationFormat>
  <Paragraphs>118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Работа смотрового кабинета</vt:lpstr>
      <vt:lpstr>Презентация PowerPoint</vt:lpstr>
      <vt:lpstr>Презентация PowerPoint</vt:lpstr>
      <vt:lpstr>В соответствии с основными задачами смотровой кабинет осуществляет:</vt:lpstr>
      <vt:lpstr>МЕТОДИКА ОБСЛЕДОВАНИЯ В СМОТРОВОМ КАБИНЕТЕ  </vt:lpstr>
      <vt:lpstr>Презентация PowerPoint</vt:lpstr>
      <vt:lpstr>Презентация PowerPoint</vt:lpstr>
      <vt:lpstr>Презентация PowerPoint</vt:lpstr>
      <vt:lpstr>Пальпация лимфатических узлов. </vt:lpstr>
      <vt:lpstr>Презентация PowerPoint</vt:lpstr>
      <vt:lpstr>Пальпация щитовидной железы</vt:lpstr>
      <vt:lpstr>Презентация PowerPoint</vt:lpstr>
      <vt:lpstr>Пальпация молочной железы</vt:lpstr>
      <vt:lpstr>Презентация PowerPoint</vt:lpstr>
      <vt:lpstr>Презентация PowerPoint</vt:lpstr>
      <vt:lpstr>Осмотр и пальпация живота. </vt:lpstr>
      <vt:lpstr>Пальцевое исследование прямой кишки</vt:lpstr>
      <vt:lpstr>Презентация PowerPoint</vt:lpstr>
      <vt:lpstr>Презентация PowerPoint</vt:lpstr>
      <vt:lpstr>         Пальпация предстательной железы</vt:lpstr>
      <vt:lpstr> Осмотр наружных половых органов</vt:lpstr>
      <vt:lpstr>Осмотр шейки матки,   влагалища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ood</dc:creator>
  <cp:lastModifiedBy>ood</cp:lastModifiedBy>
  <cp:revision>27</cp:revision>
  <dcterms:created xsi:type="dcterms:W3CDTF">2014-07-01T03:44:40Z</dcterms:created>
  <dcterms:modified xsi:type="dcterms:W3CDTF">2014-07-21T08:33:36Z</dcterms:modified>
</cp:coreProperties>
</file>