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0" autoAdjust="0"/>
  </p:normalViewPr>
  <p:slideViewPr>
    <p:cSldViewPr>
      <p:cViewPr varScale="1">
        <p:scale>
          <a:sx n="88" d="100"/>
          <a:sy n="88" d="100"/>
        </p:scale>
        <p:origin x="-14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CFEF6-E01C-49E5-AF1B-EE57B9120064}" type="datetimeFigureOut">
              <a:rPr lang="ru-RU" smtClean="0"/>
              <a:t>15.09.2014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D612ED-FBC5-49A5-B8CC-AE1C16764CA9}" type="slidenum">
              <a:rPr lang="ru-RU" smtClean="0"/>
              <a:t>‹#›</a:t>
            </a:fld>
            <a:endParaRPr lang="ru-RU"/>
          </a:p>
        </p:txBody>
      </p:sp>
    </p:spTree>
    <p:extLst>
      <p:ext uri="{BB962C8B-B14F-4D97-AF65-F5344CB8AC3E}">
        <p14:creationId xmlns:p14="http://schemas.microsoft.com/office/powerpoint/2010/main" val="292467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2D612ED-FBC5-49A5-B8CC-AE1C16764CA9}" type="slidenum">
              <a:rPr lang="ru-RU" smtClean="0"/>
              <a:t>5</a:t>
            </a:fld>
            <a:endParaRPr lang="ru-RU"/>
          </a:p>
        </p:txBody>
      </p:sp>
    </p:spTree>
    <p:extLst>
      <p:ext uri="{BB962C8B-B14F-4D97-AF65-F5344CB8AC3E}">
        <p14:creationId xmlns:p14="http://schemas.microsoft.com/office/powerpoint/2010/main" val="2431521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15.09.2014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15.09.2014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15.09.2014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15.09.2014</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15.09.2014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15.09.2014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15.09.2014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15.09.2014</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15.09.2014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15.09.2014</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15.09.2014</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15.09.2014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РАК ШЕЙКИ МАТКИ, ВУЛЬВЫ, </a:t>
            </a:r>
            <a:r>
              <a:rPr lang="ru-RU" dirty="0" smtClean="0"/>
              <a:t>ВЛАГАЛИЩА, РАК ЯИЧНИКОВ.</a:t>
            </a:r>
            <a:r>
              <a:rPr lang="ru-RU" dirty="0"/>
              <a:t/>
            </a:r>
            <a:br>
              <a:rPr lang="ru-RU" dirty="0"/>
            </a:br>
            <a:r>
              <a:rPr lang="ru-RU" dirty="0" smtClean="0"/>
              <a:t>Рак МУЖСКИХ </a:t>
            </a:r>
            <a:r>
              <a:rPr lang="ru-RU" dirty="0"/>
              <a:t>ПОЛОВЫХ ОРГАНОВ. Методы ранней диагностики, дифференциальная диагностика, предраковые патологии. Принципы оздоровления в ПМСП.</a:t>
            </a:r>
            <a:br>
              <a:rPr lang="ru-RU" dirty="0"/>
            </a:b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15876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rmAutofit fontScale="90000"/>
          </a:bodyPr>
          <a:lstStyle/>
          <a:p>
            <a:r>
              <a:rPr lang="ru-RU" dirty="0" smtClean="0"/>
              <a:t>Рак яичка</a:t>
            </a:r>
            <a:br>
              <a:rPr lang="ru-RU" dirty="0" smtClean="0"/>
            </a:br>
            <a:endParaRPr lang="ru-RU" dirty="0"/>
          </a:p>
        </p:txBody>
      </p:sp>
      <p:sp>
        <p:nvSpPr>
          <p:cNvPr id="3" name="Объект 2"/>
          <p:cNvSpPr>
            <a:spLocks noGrp="1"/>
          </p:cNvSpPr>
          <p:nvPr>
            <p:ph sz="quarter" idx="1"/>
          </p:nvPr>
        </p:nvSpPr>
        <p:spPr>
          <a:xfrm>
            <a:off x="251520" y="764704"/>
            <a:ext cx="8208912" cy="5709248"/>
          </a:xfrm>
        </p:spPr>
        <p:txBody>
          <a:bodyPr>
            <a:normAutofit fontScale="55000" lnSpcReduction="20000"/>
          </a:bodyPr>
          <a:lstStyle/>
          <a:p>
            <a:r>
              <a:rPr lang="ru-RU" dirty="0"/>
              <a:t>Рак яичка – злокачественная опухоль, развивающаяся из тканей яичек (мужских половых желез, расположенных в мошонке). К группе риска относятся молодые люди в возрасте от 20 до 30 лет. Вероятность возникновения заболевания выше у тех мужчин, которые в детстве страдали крипторхизмом – </a:t>
            </a:r>
            <a:r>
              <a:rPr lang="ru-RU" dirty="0" err="1"/>
              <a:t>неопущением</a:t>
            </a:r>
            <a:r>
              <a:rPr lang="ru-RU" dirty="0"/>
              <a:t> яичка</a:t>
            </a:r>
            <a:r>
              <a:rPr lang="ru-RU" dirty="0" smtClean="0"/>
              <a:t>.</a:t>
            </a:r>
          </a:p>
          <a:p>
            <a:r>
              <a:rPr lang="ru-RU" dirty="0"/>
              <a:t>Факторы риска</a:t>
            </a:r>
          </a:p>
          <a:p>
            <a:r>
              <a:rPr lang="ru-RU" dirty="0"/>
              <a:t>Как правило, мальчики и пожилые мужчины раком яичка болеют крайне редко. Риск развития заболевания возрастает в следующих случаях.</a:t>
            </a:r>
          </a:p>
          <a:p>
            <a:endParaRPr lang="ru-RU" dirty="0"/>
          </a:p>
          <a:p>
            <a:r>
              <a:rPr lang="ru-RU" dirty="0"/>
              <a:t>•    Одно или оба яичка не опустились в мошонку. Даже если в детстве уже была проведена корригирующая операция по поводу крипторхизма и яички были помещены в мошонку, риск развития рака сохраняется.</a:t>
            </a:r>
          </a:p>
          <a:p>
            <a:r>
              <a:rPr lang="ru-RU" dirty="0"/>
              <a:t>•    Наследственный фактор (дед, отец или брат болели раком яичка).</a:t>
            </a:r>
          </a:p>
          <a:p>
            <a:r>
              <a:rPr lang="ru-RU" dirty="0"/>
              <a:t>•    Бесплодие.</a:t>
            </a:r>
          </a:p>
          <a:p>
            <a:r>
              <a:rPr lang="ru-RU" dirty="0"/>
              <a:t>•    Недоразвиты одно или оба яичка (маленьких размеров, слишком мягкой или слишком плотной консистенции), или имеются включения рубцовой ткани врожденного характера.</a:t>
            </a:r>
          </a:p>
          <a:p>
            <a:r>
              <a:rPr lang="ru-RU" dirty="0"/>
              <a:t>•    Уже было удалено с одной стороны яичко по поводу рака.</a:t>
            </a:r>
          </a:p>
          <a:p>
            <a:r>
              <a:rPr lang="ru-RU" dirty="0"/>
              <a:t>•    Синдромом </a:t>
            </a:r>
            <a:r>
              <a:rPr lang="ru-RU" dirty="0" err="1"/>
              <a:t>Кляйнфельтера</a:t>
            </a:r>
            <a:r>
              <a:rPr lang="ru-RU" dirty="0"/>
              <a:t>.</a:t>
            </a:r>
          </a:p>
          <a:p>
            <a:r>
              <a:rPr lang="ru-RU" dirty="0"/>
              <a:t>•    Травмы яичка</a:t>
            </a:r>
            <a:r>
              <a:rPr lang="ru-RU" dirty="0" smtClean="0"/>
              <a:t>.</a:t>
            </a:r>
          </a:p>
          <a:p>
            <a:r>
              <a:rPr lang="ru-RU" dirty="0"/>
              <a:t>Рак яичка проявляет симптомы вначале появлением плотной, иногда болезненной, массы в мошонке. Основная клиника связана с метастазированием в забрюшинные лимфатические узлы, что вызывает сильную боль в пояснице, и легкие, что приводит к кровохарканью и кашлю. Иногда наблюдается гинекомастия – увеличение грудных желез.</a:t>
            </a:r>
          </a:p>
          <a:p>
            <a:endParaRPr lang="ru-RU" dirty="0"/>
          </a:p>
          <a:p>
            <a:r>
              <a:rPr lang="ru-RU" dirty="0"/>
              <a:t>Необходимо срочно обратиться к врачу при появлении следующих признаков: увеличение яичка в размере, появление в яичке плотных участков, формирование узлов. Рак яичка при запущенных стадиях может проявлять следующие симптомы:  слабость, потерю аппетита, тошноту и другие неспецифические признаки.</a:t>
            </a:r>
          </a:p>
          <a:p>
            <a:endParaRPr lang="ru-RU" dirty="0"/>
          </a:p>
        </p:txBody>
      </p:sp>
    </p:spTree>
    <p:extLst>
      <p:ext uri="{BB962C8B-B14F-4D97-AF65-F5344CB8AC3E}">
        <p14:creationId xmlns:p14="http://schemas.microsoft.com/office/powerpoint/2010/main" val="3018059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dirty="0" smtClean="0"/>
              <a:t>Рак полового члена</a:t>
            </a:r>
            <a:endParaRPr lang="ru-RU" dirty="0"/>
          </a:p>
        </p:txBody>
      </p:sp>
      <p:sp>
        <p:nvSpPr>
          <p:cNvPr id="3" name="Объект 2"/>
          <p:cNvSpPr>
            <a:spLocks noGrp="1"/>
          </p:cNvSpPr>
          <p:nvPr>
            <p:ph sz="quarter" idx="1"/>
          </p:nvPr>
        </p:nvSpPr>
        <p:spPr>
          <a:xfrm>
            <a:off x="457200" y="1052736"/>
            <a:ext cx="7931224" cy="5421216"/>
          </a:xfrm>
        </p:spPr>
        <p:txBody>
          <a:bodyPr>
            <a:noAutofit/>
          </a:bodyPr>
          <a:lstStyle/>
          <a:p>
            <a:r>
              <a:rPr lang="ru-RU" sz="1400" dirty="0"/>
              <a:t>Рак полового члена достаточно редкое онкологическое заболевание. Его распространенность в европейских странах достигает в среднем от 0.1 до 1 случая на 100 тысяч мужчин, составляя от 2 до 4% </a:t>
            </a:r>
            <a:r>
              <a:rPr lang="ru-RU" sz="1400" dirty="0" err="1"/>
              <a:t>онкозаболеваний</a:t>
            </a:r>
            <a:r>
              <a:rPr lang="ru-RU" sz="1400" dirty="0"/>
              <a:t> мочеполовой системы у мужчин. Наиболее часто заболевание встречается у мужчин старше 60 лет, однако отмечены случаи в возрасте до 40 лет и даже у детей</a:t>
            </a:r>
            <a:r>
              <a:rPr lang="ru-RU" sz="1400" dirty="0" smtClean="0"/>
              <a:t>.</a:t>
            </a:r>
          </a:p>
          <a:p>
            <a:r>
              <a:rPr lang="ru-RU" sz="1400" dirty="0"/>
              <a:t>К предрасполагающим факторам развития рака полового члена относятся:</a:t>
            </a:r>
          </a:p>
          <a:p>
            <a:r>
              <a:rPr lang="ru-RU" sz="1400" dirty="0" smtClean="0"/>
              <a:t>- </a:t>
            </a:r>
            <a:r>
              <a:rPr lang="ru-RU" sz="1400" dirty="0"/>
              <a:t>Фимоз — при исследованиях и анализе пациентов с раком полового члена фимоз был выявлен в 25%случаев. Доказано, что </a:t>
            </a:r>
            <a:r>
              <a:rPr lang="ru-RU" sz="1400" dirty="0" err="1"/>
              <a:t>циркумцизия</a:t>
            </a:r>
            <a:r>
              <a:rPr lang="ru-RU" sz="1400" dirty="0"/>
              <a:t> (обрезание кожи крайней плоти) в раннем возрасте устраняет риск развития рака полового члена.</a:t>
            </a:r>
          </a:p>
          <a:p>
            <a:r>
              <a:rPr lang="ru-RU" sz="1400" dirty="0" smtClean="0"/>
              <a:t>- </a:t>
            </a:r>
            <a:r>
              <a:rPr lang="ru-RU" sz="1400" dirty="0"/>
              <a:t>Хронические воспалительные состояния головки полового члена и крайней плоти.</a:t>
            </a:r>
          </a:p>
          <a:p>
            <a:r>
              <a:rPr lang="ru-RU" sz="1400" dirty="0" smtClean="0"/>
              <a:t>- Вирусы </a:t>
            </a:r>
            <a:r>
              <a:rPr lang="ru-RU" sz="1400" dirty="0"/>
              <a:t>папилломы человека 16 и 18 типов, 6 и 11 типов.</a:t>
            </a:r>
          </a:p>
          <a:p>
            <a:r>
              <a:rPr lang="ru-RU" sz="1400" dirty="0" smtClean="0"/>
              <a:t>- </a:t>
            </a:r>
            <a:r>
              <a:rPr lang="ru-RU" sz="1400" dirty="0"/>
              <a:t>Кожный рог (возникает на месте травмы, родинки, </a:t>
            </a:r>
            <a:r>
              <a:rPr lang="ru-RU" sz="1400" dirty="0" err="1"/>
              <a:t>невуса</a:t>
            </a:r>
            <a:r>
              <a:rPr lang="ru-RU" sz="1400" dirty="0"/>
              <a:t> полового члена) — участки уплощения, утолщения кожи.</a:t>
            </a:r>
          </a:p>
          <a:p>
            <a:r>
              <a:rPr lang="ru-RU" sz="1400" dirty="0" smtClean="0"/>
              <a:t>- </a:t>
            </a:r>
            <a:r>
              <a:rPr lang="ru-RU" sz="1400" dirty="0"/>
              <a:t>Склерозирующий </a:t>
            </a:r>
            <a:r>
              <a:rPr lang="ru-RU" sz="1400" dirty="0" err="1"/>
              <a:t>лихен</a:t>
            </a:r>
            <a:r>
              <a:rPr lang="ru-RU" sz="1400" dirty="0"/>
              <a:t>.</a:t>
            </a:r>
          </a:p>
          <a:p>
            <a:r>
              <a:rPr lang="ru-RU" sz="1400" dirty="0" smtClean="0"/>
              <a:t>- </a:t>
            </a:r>
            <a:r>
              <a:rPr lang="ru-RU" sz="1400" dirty="0" err="1"/>
              <a:t>Эритроплазия</a:t>
            </a:r>
            <a:r>
              <a:rPr lang="ru-RU" sz="1400" dirty="0"/>
              <a:t> </a:t>
            </a:r>
            <a:r>
              <a:rPr lang="ru-RU" sz="1400" dirty="0" err="1"/>
              <a:t>Кейра</a:t>
            </a:r>
            <a:r>
              <a:rPr lang="ru-RU" sz="1400" dirty="0"/>
              <a:t> — располагается на головке полового члена и\или крайней плоти, в виде участка покраснения с четкими контурами.</a:t>
            </a:r>
          </a:p>
          <a:p>
            <a:r>
              <a:rPr lang="ru-RU" sz="1400" dirty="0" smtClean="0"/>
              <a:t>- </a:t>
            </a:r>
            <a:r>
              <a:rPr lang="ru-RU" sz="1400" dirty="0"/>
              <a:t>Болезнь </a:t>
            </a:r>
            <a:r>
              <a:rPr lang="ru-RU" sz="1400" dirty="0" err="1"/>
              <a:t>Боуена</a:t>
            </a:r>
            <a:r>
              <a:rPr lang="ru-RU" sz="1400" dirty="0"/>
              <a:t> — характеризуется появлением на головке полового члена гиперемированной (красной) бляшки, зачастую является сопутствующим заболеванием при других злокачественных образованиях внутренних органов.</a:t>
            </a:r>
          </a:p>
          <a:p>
            <a:r>
              <a:rPr lang="ru-RU" sz="1400" dirty="0" smtClean="0"/>
              <a:t>Отмечена </a:t>
            </a:r>
            <a:r>
              <a:rPr lang="ru-RU" sz="1400" dirty="0"/>
              <a:t>связь развития рака полового члена с образом жизни мужчины, недостаточным соблюдением личной гигиены.</a:t>
            </a:r>
          </a:p>
        </p:txBody>
      </p:sp>
    </p:spTree>
    <p:extLst>
      <p:ext uri="{BB962C8B-B14F-4D97-AF65-F5344CB8AC3E}">
        <p14:creationId xmlns:p14="http://schemas.microsoft.com/office/powerpoint/2010/main" val="391001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endParaRPr lang="ru-RU" dirty="0"/>
          </a:p>
        </p:txBody>
      </p:sp>
      <p:sp>
        <p:nvSpPr>
          <p:cNvPr id="4" name="Объект 3"/>
          <p:cNvSpPr>
            <a:spLocks noGrp="1"/>
          </p:cNvSpPr>
          <p:nvPr>
            <p:ph sz="quarter" idx="1"/>
          </p:nvPr>
        </p:nvSpPr>
        <p:spPr/>
        <p:txBody>
          <a:bodyPr/>
          <a:lstStyle/>
          <a:p>
            <a:r>
              <a:rPr lang="ru-RU" dirty="0" smtClean="0"/>
              <a:t>                 СПАСИБО ЗА ВНИМАНИЕ!!!!</a:t>
            </a:r>
            <a:endParaRPr lang="ru-RU" dirty="0"/>
          </a:p>
        </p:txBody>
      </p:sp>
    </p:spTree>
    <p:extLst>
      <p:ext uri="{BB962C8B-B14F-4D97-AF65-F5344CB8AC3E}">
        <p14:creationId xmlns:p14="http://schemas.microsoft.com/office/powerpoint/2010/main" val="209622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6923112" cy="908720"/>
          </a:xfrm>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smtClean="0"/>
              <a:t>Рак шейки матки</a:t>
            </a:r>
            <a:br>
              <a:rPr lang="ru-RU" dirty="0" smtClean="0"/>
            </a:br>
            <a:endParaRPr lang="ru-RU" dirty="0"/>
          </a:p>
        </p:txBody>
      </p:sp>
      <p:sp>
        <p:nvSpPr>
          <p:cNvPr id="3" name="Объект 2"/>
          <p:cNvSpPr>
            <a:spLocks noGrp="1"/>
          </p:cNvSpPr>
          <p:nvPr>
            <p:ph sz="quarter" idx="1"/>
          </p:nvPr>
        </p:nvSpPr>
        <p:spPr>
          <a:xfrm>
            <a:off x="457200" y="692696"/>
            <a:ext cx="7467600" cy="5781256"/>
          </a:xfrm>
        </p:spPr>
        <p:txBody>
          <a:bodyPr>
            <a:normAutofit fontScale="62500" lnSpcReduction="20000"/>
          </a:bodyPr>
          <a:lstStyle/>
          <a:p>
            <a:r>
              <a:rPr lang="ru-RU" dirty="0" smtClean="0"/>
              <a:t>Фоновые </a:t>
            </a:r>
            <a:r>
              <a:rPr lang="ru-RU" dirty="0"/>
              <a:t>заболевания, которые приводят к изменению влагалищной части шейки матки, способствующие возникновению и развитию рака шейки матки. К этим заболеваниям относятся:</a:t>
            </a:r>
          </a:p>
          <a:p>
            <a:r>
              <a:rPr lang="ru-RU" dirty="0"/>
              <a:t>- псевдоэрозия (</a:t>
            </a:r>
            <a:r>
              <a:rPr lang="ru-RU" dirty="0" err="1"/>
              <a:t>эндоцервикоз</a:t>
            </a:r>
            <a:r>
              <a:rPr lang="ru-RU" dirty="0"/>
              <a:t>);</a:t>
            </a:r>
          </a:p>
          <a:p>
            <a:r>
              <a:rPr lang="ru-RU" dirty="0"/>
              <a:t>- </a:t>
            </a:r>
            <a:r>
              <a:rPr lang="ru-RU" dirty="0" err="1"/>
              <a:t>эктропион</a:t>
            </a:r>
            <a:r>
              <a:rPr lang="ru-RU" dirty="0"/>
              <a:t>;</a:t>
            </a:r>
          </a:p>
          <a:p>
            <a:r>
              <a:rPr lang="ru-RU" dirty="0"/>
              <a:t>- полип;</a:t>
            </a:r>
          </a:p>
          <a:p>
            <a:r>
              <a:rPr lang="ru-RU" dirty="0"/>
              <a:t>- </a:t>
            </a:r>
            <a:r>
              <a:rPr lang="ru-RU" dirty="0" err="1"/>
              <a:t>эндометриоз</a:t>
            </a:r>
            <a:r>
              <a:rPr lang="ru-RU" dirty="0"/>
              <a:t>;</a:t>
            </a:r>
          </a:p>
          <a:p>
            <a:r>
              <a:rPr lang="ru-RU" dirty="0"/>
              <a:t>- лейкоплакия;</a:t>
            </a:r>
          </a:p>
          <a:p>
            <a:r>
              <a:rPr lang="ru-RU" dirty="0"/>
              <a:t>- </a:t>
            </a:r>
            <a:r>
              <a:rPr lang="ru-RU" dirty="0" err="1"/>
              <a:t>эритроплакия</a:t>
            </a:r>
            <a:r>
              <a:rPr lang="ru-RU" dirty="0"/>
              <a:t>;</a:t>
            </a:r>
          </a:p>
          <a:p>
            <a:r>
              <a:rPr lang="ru-RU" dirty="0"/>
              <a:t>- папиллома;</a:t>
            </a:r>
          </a:p>
          <a:p>
            <a:r>
              <a:rPr lang="ru-RU" dirty="0"/>
              <a:t>- цервициты;</a:t>
            </a:r>
          </a:p>
          <a:p>
            <a:r>
              <a:rPr lang="ru-RU" dirty="0"/>
              <a:t>- истинная эрозия. </a:t>
            </a:r>
            <a:endParaRPr lang="ru-RU" dirty="0" smtClean="0"/>
          </a:p>
          <a:p>
            <a:r>
              <a:rPr lang="ru-RU" dirty="0" smtClean="0"/>
              <a:t>Предраковые </a:t>
            </a:r>
            <a:r>
              <a:rPr lang="ru-RU" dirty="0"/>
              <a:t>заболевания шейки матки или дисплазия - это заболевания, для которых характерна </a:t>
            </a:r>
            <a:r>
              <a:rPr lang="ru-RU" dirty="0" err="1"/>
              <a:t>атипия</a:t>
            </a:r>
            <a:r>
              <a:rPr lang="ru-RU" dirty="0"/>
              <a:t> клеток слизистой оболочки шейки матки и цервикального канала.</a:t>
            </a:r>
          </a:p>
          <a:p>
            <a:r>
              <a:rPr lang="ru-RU" dirty="0"/>
              <a:t>В патогенезе этого процесса лежит нарушение созревания и дифференцировки клеток части пласта многослойного плоского эпителия, покрывающего шейку матки.</a:t>
            </a:r>
          </a:p>
          <a:p>
            <a:r>
              <a:rPr lang="ru-RU" dirty="0"/>
              <a:t>По Международной классификации выделяют три степени предраковых состояний шейки матки - цервикальной </a:t>
            </a:r>
            <a:r>
              <a:rPr lang="ru-RU" dirty="0" err="1"/>
              <a:t>интраэпителиальной</a:t>
            </a:r>
            <a:r>
              <a:rPr lang="ru-RU" dirty="0"/>
              <a:t> неоплазии (CIN).</a:t>
            </a:r>
          </a:p>
          <a:p>
            <a:r>
              <a:rPr lang="ru-RU" dirty="0"/>
              <a:t>CIN I - слабая дисплазия;</a:t>
            </a:r>
          </a:p>
          <a:p>
            <a:r>
              <a:rPr lang="ru-RU" dirty="0"/>
              <a:t>CIN II - умеренная дисплазия;</a:t>
            </a:r>
          </a:p>
          <a:p>
            <a:r>
              <a:rPr lang="ru-RU" dirty="0"/>
              <a:t>CIN III - тяжелая дисплазия и </a:t>
            </a:r>
            <a:r>
              <a:rPr lang="ru-RU" dirty="0" err="1"/>
              <a:t>преинвазивный</a:t>
            </a:r>
            <a:r>
              <a:rPr lang="ru-RU" dirty="0"/>
              <a:t> рак.</a:t>
            </a:r>
          </a:p>
          <a:p>
            <a:endParaRPr lang="ru-RU" dirty="0"/>
          </a:p>
        </p:txBody>
      </p:sp>
    </p:spTree>
    <p:extLst>
      <p:ext uri="{BB962C8B-B14F-4D97-AF65-F5344CB8AC3E}">
        <p14:creationId xmlns:p14="http://schemas.microsoft.com/office/powerpoint/2010/main" val="3835522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003232" cy="6141296"/>
          </a:xfrm>
        </p:spPr>
        <p:txBody>
          <a:bodyPr>
            <a:normAutofit fontScale="70000" lnSpcReduction="20000"/>
          </a:bodyPr>
          <a:lstStyle/>
          <a:p>
            <a:r>
              <a:rPr lang="ru-RU" dirty="0"/>
              <a:t>У большинства женщин фоновые и предраковые заболевания шейки матки протекают стерто. Женщины считают себя практически здоровыми и жалоб не предъявляют.</a:t>
            </a:r>
          </a:p>
          <a:p>
            <a:r>
              <a:rPr lang="ru-RU" dirty="0"/>
              <a:t>К клиническим проявлениям более выраженного процесса, подозрительного на злокачественное превращение, относят появление водянистых белей, контактных кровотечений, скудных кровянистых выделений до и после менструаций.</a:t>
            </a:r>
          </a:p>
          <a:p>
            <a:r>
              <a:rPr lang="ru-RU" dirty="0"/>
              <a:t>Диагностика заболеваний шейки матки</a:t>
            </a:r>
          </a:p>
          <a:p>
            <a:r>
              <a:rPr lang="ru-RU" dirty="0" smtClean="0"/>
              <a:t>Кольпоскопия</a:t>
            </a:r>
            <a:endParaRPr lang="ru-RU" dirty="0"/>
          </a:p>
          <a:p>
            <a:r>
              <a:rPr lang="ru-RU" dirty="0" smtClean="0"/>
              <a:t> </a:t>
            </a:r>
            <a:r>
              <a:rPr lang="ru-RU" dirty="0"/>
              <a:t>При </a:t>
            </a:r>
            <a:r>
              <a:rPr lang="ru-RU" dirty="0" err="1"/>
              <a:t>кольпоскопии</a:t>
            </a:r>
            <a:r>
              <a:rPr lang="ru-RU" dirty="0"/>
              <a:t> оценивают:</a:t>
            </a:r>
          </a:p>
          <a:p>
            <a:r>
              <a:rPr lang="ru-RU" dirty="0"/>
              <a:t>цвет;</a:t>
            </a:r>
          </a:p>
          <a:p>
            <a:r>
              <a:rPr lang="ru-RU" dirty="0"/>
              <a:t>состояние сосудистого рисунка;</a:t>
            </a:r>
          </a:p>
          <a:p>
            <a:r>
              <a:rPr lang="ru-RU" dirty="0"/>
              <a:t>поверхность и уровень многослойного плоского эпителия;</a:t>
            </a:r>
          </a:p>
          <a:p>
            <a:r>
              <a:rPr lang="ru-RU" dirty="0"/>
              <a:t>переходную зону эпителия (цервикального канала и шейки матки);</a:t>
            </a:r>
          </a:p>
          <a:p>
            <a:r>
              <a:rPr lang="ru-RU" dirty="0"/>
              <a:t>характер и форму желез;</a:t>
            </a:r>
          </a:p>
          <a:p>
            <a:r>
              <a:rPr lang="ru-RU" dirty="0"/>
              <a:t>реакцию на пробу с раствором уксусной кислоты;</a:t>
            </a:r>
          </a:p>
          <a:p>
            <a:r>
              <a:rPr lang="ru-RU" dirty="0"/>
              <a:t>реакцию на пробу Шиллера.</a:t>
            </a:r>
          </a:p>
          <a:p>
            <a:r>
              <a:rPr lang="ru-RU" dirty="0"/>
              <a:t>Проба с уксусной кислотой (3% раствор) преследует цели:</a:t>
            </a:r>
          </a:p>
          <a:p>
            <a:r>
              <a:rPr lang="ru-RU" dirty="0"/>
              <a:t>удалить слизь с поверхности шейки матки;</a:t>
            </a:r>
          </a:p>
          <a:p>
            <a:r>
              <a:rPr lang="ru-RU" dirty="0"/>
              <a:t>вызвать кратковременный отек эпителия и, соответственно, изменить цветовой оттенок слизистой оболочки;</a:t>
            </a:r>
          </a:p>
          <a:p>
            <a:r>
              <a:rPr lang="ru-RU" dirty="0"/>
              <a:t>вызвать спазм неизмененных сосудов.</a:t>
            </a:r>
          </a:p>
          <a:p>
            <a:r>
              <a:rPr lang="ru-RU" dirty="0" smtClean="0"/>
              <a:t>Цитологическое </a:t>
            </a:r>
            <a:r>
              <a:rPr lang="ru-RU" dirty="0"/>
              <a:t>исследование</a:t>
            </a:r>
          </a:p>
          <a:p>
            <a:endParaRPr lang="ru-RU" dirty="0"/>
          </a:p>
        </p:txBody>
      </p:sp>
    </p:spTree>
    <p:extLst>
      <p:ext uri="{BB962C8B-B14F-4D97-AF65-F5344CB8AC3E}">
        <p14:creationId xmlns:p14="http://schemas.microsoft.com/office/powerpoint/2010/main" val="3167040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7467600" cy="6141296"/>
          </a:xfrm>
        </p:spPr>
        <p:txBody>
          <a:bodyPr>
            <a:normAutofit/>
          </a:bodyPr>
          <a:lstStyle/>
          <a:p>
            <a:r>
              <a:rPr lang="ru-RU" sz="1800" dirty="0"/>
              <a:t>Биопсия</a:t>
            </a:r>
          </a:p>
          <a:p>
            <a:r>
              <a:rPr lang="ru-RU" sz="1800" dirty="0" smtClean="0"/>
              <a:t>Биопсия </a:t>
            </a:r>
            <a:r>
              <a:rPr lang="ru-RU" sz="1800" dirty="0"/>
              <a:t>является наиболее точным методом диагностики заболеваний шейки матки. Биопсию рекомендуется проводить во всех случаях длительно не заживающих эрозий. Ткань шейки матки при биопсии берется из йод-негативного участка.</a:t>
            </a:r>
          </a:p>
          <a:p>
            <a:r>
              <a:rPr lang="ru-RU" sz="1800" dirty="0"/>
              <a:t>Лечение фоновых заболеваний шейки матки</a:t>
            </a:r>
          </a:p>
          <a:p>
            <a:r>
              <a:rPr lang="ru-RU" sz="1800" dirty="0" smtClean="0"/>
              <a:t>В </a:t>
            </a:r>
            <a:r>
              <a:rPr lang="ru-RU" sz="1800" dirty="0"/>
              <a:t>лечении фоновых процессов шейки матки выделяют два метода - медикаментозный и </a:t>
            </a:r>
            <a:r>
              <a:rPr lang="ru-RU" sz="1800" dirty="0" smtClean="0"/>
              <a:t>немедикаментозный(хирургический)</a:t>
            </a:r>
          </a:p>
          <a:p>
            <a:endParaRPr lang="ru-RU" dirty="0"/>
          </a:p>
          <a:p>
            <a:endParaRPr lang="ru-RU" dirty="0"/>
          </a:p>
        </p:txBody>
      </p:sp>
      <p:pic>
        <p:nvPicPr>
          <p:cNvPr id="1026" name="Picture 2" descr="C:\Users\ood\Desktop\1377605367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50" y="3356992"/>
            <a:ext cx="4862218" cy="273630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ood\Desktop\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1678" y="3501008"/>
            <a:ext cx="2670990" cy="267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594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dirty="0" smtClean="0"/>
              <a:t>Рак яичников</a:t>
            </a:r>
            <a:endParaRPr lang="ru-RU" dirty="0"/>
          </a:p>
        </p:txBody>
      </p:sp>
      <p:sp>
        <p:nvSpPr>
          <p:cNvPr id="3" name="Объект 2"/>
          <p:cNvSpPr>
            <a:spLocks noGrp="1"/>
          </p:cNvSpPr>
          <p:nvPr>
            <p:ph sz="quarter" idx="1"/>
          </p:nvPr>
        </p:nvSpPr>
        <p:spPr>
          <a:xfrm>
            <a:off x="457200" y="620688"/>
            <a:ext cx="8147248" cy="5904656"/>
          </a:xfrm>
        </p:spPr>
        <p:txBody>
          <a:bodyPr>
            <a:noAutofit/>
          </a:bodyPr>
          <a:lstStyle/>
          <a:p>
            <a:r>
              <a:rPr lang="ru-RU" sz="1600" dirty="0"/>
              <a:t>Рак яичников </a:t>
            </a:r>
            <a:r>
              <a:rPr lang="ru-RU" sz="1600" dirty="0" smtClean="0"/>
              <a:t>–. </a:t>
            </a:r>
            <a:r>
              <a:rPr lang="ru-RU" sz="1600" dirty="0"/>
              <a:t>Для рака яичников огромное значение имеет наследственная расположенность. Предположим, если злокачественную опухоль яичников обнаружили у матери и сестры, то риск заболевания — 50%.</a:t>
            </a:r>
          </a:p>
          <a:p>
            <a:r>
              <a:rPr lang="ru-RU" sz="1600" dirty="0" smtClean="0"/>
              <a:t>Бытует </a:t>
            </a:r>
            <a:r>
              <a:rPr lang="ru-RU" sz="1600" dirty="0"/>
              <a:t>большое количество теорий, пытающихся объяснить, почему формируется рак яичников. </a:t>
            </a:r>
            <a:endParaRPr lang="ru-RU" sz="1600" dirty="0" smtClean="0"/>
          </a:p>
          <a:p>
            <a:r>
              <a:rPr lang="ru-RU" sz="1600" dirty="0" smtClean="0"/>
              <a:t>По </a:t>
            </a:r>
            <a:r>
              <a:rPr lang="ru-RU" sz="1600" dirty="0" err="1"/>
              <a:t>гистологискому</a:t>
            </a:r>
            <a:r>
              <a:rPr lang="ru-RU" sz="1600" dirty="0"/>
              <a:t> строению определяют несколько видов опухоли яичников:</a:t>
            </a:r>
          </a:p>
          <a:p>
            <a:r>
              <a:rPr lang="ru-RU" sz="1600" dirty="0" smtClean="0"/>
              <a:t>серозные </a:t>
            </a:r>
            <a:r>
              <a:rPr lang="ru-RU" sz="1600" dirty="0"/>
              <a:t>(75%);</a:t>
            </a:r>
          </a:p>
          <a:p>
            <a:r>
              <a:rPr lang="ru-RU" sz="1600" dirty="0" err="1"/>
              <a:t>муцинозные</a:t>
            </a:r>
            <a:r>
              <a:rPr lang="ru-RU" sz="1600" dirty="0"/>
              <a:t> (20%);</a:t>
            </a:r>
          </a:p>
          <a:p>
            <a:r>
              <a:rPr lang="ru-RU" sz="1600" dirty="0"/>
              <a:t>светлоклеточные;</a:t>
            </a:r>
          </a:p>
          <a:p>
            <a:r>
              <a:rPr lang="ru-RU" sz="1600" dirty="0" err="1"/>
              <a:t>эндометриоидные</a:t>
            </a:r>
            <a:r>
              <a:rPr lang="ru-RU" sz="1600" dirty="0"/>
              <a:t>;</a:t>
            </a:r>
          </a:p>
          <a:p>
            <a:r>
              <a:rPr lang="ru-RU" sz="1600" dirty="0"/>
              <a:t>смешанные;</a:t>
            </a:r>
          </a:p>
          <a:p>
            <a:r>
              <a:rPr lang="ru-RU" sz="1600" dirty="0"/>
              <a:t>недифференцированный рак;</a:t>
            </a:r>
          </a:p>
          <a:p>
            <a:r>
              <a:rPr lang="ru-RU" sz="1600" dirty="0"/>
              <a:t>опухоли </a:t>
            </a:r>
            <a:r>
              <a:rPr lang="ru-RU" sz="1600" dirty="0" err="1"/>
              <a:t>Бреннера</a:t>
            </a:r>
            <a:r>
              <a:rPr lang="ru-RU" sz="1600" dirty="0"/>
              <a:t>;</a:t>
            </a:r>
          </a:p>
          <a:p>
            <a:r>
              <a:rPr lang="ru-RU" sz="1600" dirty="0" err="1"/>
              <a:t>неклассифицируемые</a:t>
            </a:r>
            <a:r>
              <a:rPr lang="ru-RU" sz="1600" dirty="0"/>
              <a:t> .</a:t>
            </a:r>
          </a:p>
          <a:p>
            <a:r>
              <a:rPr lang="ru-RU" sz="1600" dirty="0"/>
              <a:t>Любая из указанных форм может быть:</a:t>
            </a:r>
          </a:p>
          <a:p>
            <a:r>
              <a:rPr lang="ru-RU" sz="1600" dirty="0" smtClean="0"/>
              <a:t>Доброкачественной</a:t>
            </a:r>
            <a:r>
              <a:rPr lang="ru-RU" sz="1600" dirty="0"/>
              <a:t>;</a:t>
            </a:r>
          </a:p>
          <a:p>
            <a:r>
              <a:rPr lang="ru-RU" sz="1600" dirty="0"/>
              <a:t>Пограничной;</a:t>
            </a:r>
          </a:p>
          <a:p>
            <a:r>
              <a:rPr lang="ru-RU" sz="1600" dirty="0"/>
              <a:t>Злокачественной.</a:t>
            </a:r>
          </a:p>
          <a:p>
            <a:r>
              <a:rPr lang="ru-RU" sz="1600" dirty="0" smtClean="0"/>
              <a:t>Пограничный </a:t>
            </a:r>
            <a:r>
              <a:rPr lang="ru-RU" sz="1600" dirty="0"/>
              <a:t>рак – это образование низкой степени злокачественности. Он довольно длительно не выходят за границы яичников.</a:t>
            </a:r>
          </a:p>
        </p:txBody>
      </p:sp>
    </p:spTree>
    <p:extLst>
      <p:ext uri="{BB962C8B-B14F-4D97-AF65-F5344CB8AC3E}">
        <p14:creationId xmlns:p14="http://schemas.microsoft.com/office/powerpoint/2010/main" val="333612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7467600" cy="6213304"/>
          </a:xfrm>
        </p:spPr>
        <p:txBody>
          <a:bodyPr>
            <a:normAutofit fontScale="92500" lnSpcReduction="20000"/>
          </a:bodyPr>
          <a:lstStyle/>
          <a:p>
            <a:r>
              <a:rPr lang="ru-RU" dirty="0"/>
              <a:t>Основные симптомы рака яичников:</a:t>
            </a:r>
          </a:p>
          <a:p>
            <a:r>
              <a:rPr lang="ru-RU" dirty="0"/>
              <a:t>постоянное несварение желудка;</a:t>
            </a:r>
          </a:p>
          <a:p>
            <a:r>
              <a:rPr lang="ru-RU" dirty="0"/>
              <a:t>повышение частоты мочеиспусканий;</a:t>
            </a:r>
          </a:p>
          <a:p>
            <a:r>
              <a:rPr lang="ru-RU" dirty="0"/>
              <a:t>срочный позыв к мочеиспусканию;</a:t>
            </a:r>
          </a:p>
          <a:p>
            <a:r>
              <a:rPr lang="ru-RU" dirty="0"/>
              <a:t>тошнота;</a:t>
            </a:r>
          </a:p>
          <a:p>
            <a:r>
              <a:rPr lang="ru-RU" dirty="0"/>
              <a:t>кровянистые выделения;</a:t>
            </a:r>
          </a:p>
          <a:p>
            <a:r>
              <a:rPr lang="ru-RU" dirty="0"/>
              <a:t>запор;</a:t>
            </a:r>
          </a:p>
          <a:p>
            <a:r>
              <a:rPr lang="ru-RU" dirty="0"/>
              <a:t>увеличение диаметра талии;</a:t>
            </a:r>
          </a:p>
          <a:p>
            <a:r>
              <a:rPr lang="ru-RU" dirty="0"/>
              <a:t>боли внизу живота и в районе поясницы;</a:t>
            </a:r>
          </a:p>
          <a:p>
            <a:r>
              <a:rPr lang="ru-RU" dirty="0"/>
              <a:t>ощущение дискомфорта и боли в зоне таза;</a:t>
            </a:r>
          </a:p>
          <a:p>
            <a:r>
              <a:rPr lang="ru-RU" dirty="0"/>
              <a:t>нарушение менструального цикла;</a:t>
            </a:r>
          </a:p>
          <a:p>
            <a:r>
              <a:rPr lang="ru-RU" dirty="0"/>
              <a:t>ощущение переедания, вздутия и вспучивание живота;</a:t>
            </a:r>
          </a:p>
          <a:p>
            <a:r>
              <a:rPr lang="ru-RU" dirty="0"/>
              <a:t>ухудшение аппетита;</a:t>
            </a:r>
          </a:p>
          <a:p>
            <a:r>
              <a:rPr lang="ru-RU" dirty="0"/>
              <a:t>болезненные ощущения при сексуальном контакте;</a:t>
            </a:r>
          </a:p>
          <a:p>
            <a:r>
              <a:rPr lang="ru-RU" dirty="0"/>
              <a:t>метеоризм;</a:t>
            </a:r>
          </a:p>
          <a:p>
            <a:r>
              <a:rPr lang="ru-RU" dirty="0"/>
              <a:t>быстрое изменение веса.</a:t>
            </a:r>
          </a:p>
        </p:txBody>
      </p:sp>
    </p:spTree>
    <p:extLst>
      <p:ext uri="{BB962C8B-B14F-4D97-AF65-F5344CB8AC3E}">
        <p14:creationId xmlns:p14="http://schemas.microsoft.com/office/powerpoint/2010/main" val="347335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rmAutofit/>
          </a:bodyPr>
          <a:lstStyle/>
          <a:p>
            <a:r>
              <a:rPr lang="ru-RU" dirty="0" smtClean="0"/>
              <a:t>Диагностика:</a:t>
            </a:r>
            <a:endParaRPr lang="ru-RU" dirty="0"/>
          </a:p>
          <a:p>
            <a:r>
              <a:rPr lang="ru-RU" dirty="0" err="1" smtClean="0"/>
              <a:t>Бимануальное</a:t>
            </a:r>
            <a:r>
              <a:rPr lang="ru-RU" dirty="0" smtClean="0"/>
              <a:t> </a:t>
            </a:r>
            <a:r>
              <a:rPr lang="ru-RU" dirty="0"/>
              <a:t>исследование – двуручная пальпация.</a:t>
            </a:r>
          </a:p>
          <a:p>
            <a:r>
              <a:rPr lang="ru-RU" dirty="0"/>
              <a:t>Биохимические и клинические анализы мочи и крови.</a:t>
            </a:r>
          </a:p>
          <a:p>
            <a:r>
              <a:rPr lang="ru-RU" dirty="0"/>
              <a:t>Установление уровня антигена СА-125, в норме до 35 </a:t>
            </a:r>
            <a:r>
              <a:rPr lang="ru-RU" dirty="0" err="1"/>
              <a:t>ед</a:t>
            </a:r>
            <a:r>
              <a:rPr lang="ru-RU" dirty="0"/>
              <a:t>/мл.</a:t>
            </a:r>
          </a:p>
          <a:p>
            <a:r>
              <a:rPr lang="ru-RU" dirty="0"/>
              <a:t>УЗИ.</a:t>
            </a:r>
          </a:p>
          <a:p>
            <a:r>
              <a:rPr lang="ru-RU" dirty="0"/>
              <a:t>Экскреторная урография.</a:t>
            </a:r>
          </a:p>
          <a:p>
            <a:r>
              <a:rPr lang="ru-RU" dirty="0"/>
              <a:t>Ирригоскопия  или </a:t>
            </a:r>
            <a:r>
              <a:rPr lang="ru-RU" dirty="0" err="1"/>
              <a:t>ректороманоскопия</a:t>
            </a:r>
            <a:r>
              <a:rPr lang="ru-RU" dirty="0"/>
              <a:t>.</a:t>
            </a:r>
          </a:p>
          <a:p>
            <a:r>
              <a:rPr lang="ru-RU" dirty="0"/>
              <a:t>МРТ и КТ.</a:t>
            </a:r>
          </a:p>
          <a:p>
            <a:r>
              <a:rPr lang="ru-RU" dirty="0"/>
              <a:t>Забор материала в ходе хирургического вмешательства.</a:t>
            </a:r>
          </a:p>
        </p:txBody>
      </p:sp>
    </p:spTree>
    <p:extLst>
      <p:ext uri="{BB962C8B-B14F-4D97-AF65-F5344CB8AC3E}">
        <p14:creationId xmlns:p14="http://schemas.microsoft.com/office/powerpoint/2010/main" val="972737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dirty="0" smtClean="0"/>
              <a:t>Рак влагалища</a:t>
            </a:r>
            <a:endParaRPr lang="ru-RU" dirty="0"/>
          </a:p>
        </p:txBody>
      </p:sp>
      <p:sp>
        <p:nvSpPr>
          <p:cNvPr id="3" name="Объект 2"/>
          <p:cNvSpPr>
            <a:spLocks noGrp="1"/>
          </p:cNvSpPr>
          <p:nvPr>
            <p:ph sz="quarter" idx="1"/>
          </p:nvPr>
        </p:nvSpPr>
        <p:spPr>
          <a:xfrm>
            <a:off x="457200" y="908720"/>
            <a:ext cx="7467600" cy="5949280"/>
          </a:xfrm>
        </p:spPr>
        <p:txBody>
          <a:bodyPr>
            <a:normAutofit fontScale="55000" lnSpcReduction="20000"/>
          </a:bodyPr>
          <a:lstStyle/>
          <a:p>
            <a:r>
              <a:rPr lang="ru-RU" dirty="0"/>
              <a:t>Первичный рак влагалища считается редкой формой </a:t>
            </a:r>
            <a:r>
              <a:rPr lang="ru-RU" dirty="0" smtClean="0"/>
              <a:t>злокачественно женской </a:t>
            </a:r>
            <a:r>
              <a:rPr lang="ru-RU" dirty="0"/>
              <a:t>онкологии. </a:t>
            </a:r>
            <a:endParaRPr lang="ru-RU" dirty="0" smtClean="0"/>
          </a:p>
          <a:p>
            <a:r>
              <a:rPr lang="ru-RU" dirty="0"/>
              <a:t>Предраковым заболеванием эпителия влагалища является его дисплазия.</a:t>
            </a:r>
          </a:p>
          <a:p>
            <a:r>
              <a:rPr lang="ru-RU" dirty="0" smtClean="0"/>
              <a:t>Он </a:t>
            </a:r>
            <a:r>
              <a:rPr lang="ru-RU" dirty="0"/>
              <a:t>составляет 1-3% от всех гинекологических опухолей. В США такой вид опухолей ежегодно диагностируют у 2 100–2 300 пациенток и констатируют 600-700 летальных исходов. Раком страдают женщины 17- 85 лет с пиковым интервалом 50–60 лет.</a:t>
            </a:r>
          </a:p>
          <a:p>
            <a:r>
              <a:rPr lang="ru-RU" dirty="0" smtClean="0"/>
              <a:t>Гистологически </a:t>
            </a:r>
            <a:r>
              <a:rPr lang="ru-RU" dirty="0"/>
              <a:t>большинство онкологии влагалища (81–95 %) — плоскоклеточный рак, </a:t>
            </a:r>
            <a:endParaRPr lang="ru-RU" dirty="0" smtClean="0"/>
          </a:p>
          <a:p>
            <a:r>
              <a:rPr lang="ru-RU" dirty="0" smtClean="0"/>
              <a:t>Симптомы </a:t>
            </a:r>
            <a:r>
              <a:rPr lang="ru-RU" dirty="0"/>
              <a:t>рака влагалища представлены триадой: кровотечения (около 53%), бели и боли. У 15% больных опухоль растет бессимптомно</a:t>
            </a:r>
            <a:r>
              <a:rPr lang="ru-RU" dirty="0" smtClean="0"/>
              <a:t>.</a:t>
            </a:r>
          </a:p>
          <a:p>
            <a:r>
              <a:rPr lang="ru-RU" dirty="0" smtClean="0"/>
              <a:t>Симптомы </a:t>
            </a:r>
            <a:r>
              <a:rPr lang="ru-RU" dirty="0"/>
              <a:t>сочетаются у 1\3 больных. Зависимость симптоматики от стадии рака не прослеживается. </a:t>
            </a:r>
            <a:endParaRPr lang="ru-RU" dirty="0" smtClean="0"/>
          </a:p>
          <a:p>
            <a:r>
              <a:rPr lang="ru-RU" dirty="0" smtClean="0"/>
              <a:t>Распространение </a:t>
            </a:r>
            <a:r>
              <a:rPr lang="ru-RU" dirty="0"/>
              <a:t>рака на уретру, мочевой пузырь или прямую кишку сопровождается симптомами расстройства мочеиспускания и\или стула. Нарушение общего состояния наблюдают в IV </a:t>
            </a:r>
            <a:r>
              <a:rPr lang="ru-RU" dirty="0" err="1"/>
              <a:t>ст</a:t>
            </a:r>
            <a:r>
              <a:rPr lang="ru-RU" dirty="0"/>
              <a:t> болезни.</a:t>
            </a:r>
          </a:p>
          <a:p>
            <a:r>
              <a:rPr lang="ru-RU" dirty="0" smtClean="0"/>
              <a:t>Кровотечения </a:t>
            </a:r>
            <a:r>
              <a:rPr lang="ru-RU" dirty="0"/>
              <a:t>не обильны, возникают после полового акта или спонтанно, кровь алая. Должны насторожить кровотечения в менопаузе.</a:t>
            </a:r>
          </a:p>
          <a:p>
            <a:r>
              <a:rPr lang="ru-RU" dirty="0" smtClean="0"/>
              <a:t>Боль </a:t>
            </a:r>
            <a:r>
              <a:rPr lang="ru-RU" dirty="0"/>
              <a:t>вначале может сопровождать половой акт, постепенно приобретая характер постоянной.</a:t>
            </a:r>
          </a:p>
          <a:p>
            <a:r>
              <a:rPr lang="ru-RU" dirty="0"/>
              <a:t>Диагностика рака влагалища (даже если отсутствуют симптомы) доступна при обычном гинекологическом осмотре. Для уточнения диагноза гинеколог берет подозрительные участки слизистого эпителия на гистологическое исследование. Чтобы уточнить степень распространения процесса, применяют УЗИ, </a:t>
            </a:r>
            <a:r>
              <a:rPr lang="ru-RU" dirty="0" err="1"/>
              <a:t>цисто</a:t>
            </a:r>
            <a:r>
              <a:rPr lang="ru-RU" dirty="0"/>
              <a:t>- и </a:t>
            </a:r>
            <a:r>
              <a:rPr lang="ru-RU" dirty="0" err="1"/>
              <a:t>ректороманоскопию</a:t>
            </a:r>
            <a:r>
              <a:rPr lang="ru-RU" dirty="0"/>
              <a:t>, рентгенографию и др.</a:t>
            </a:r>
          </a:p>
          <a:p>
            <a:r>
              <a:rPr lang="ru-RU" dirty="0" smtClean="0"/>
              <a:t>Лечение </a:t>
            </a:r>
            <a:r>
              <a:rPr lang="ru-RU" dirty="0"/>
              <a:t>онкологии влагалища проводят в соответствии со стадией процесса. В 0 стадии (</a:t>
            </a:r>
            <a:r>
              <a:rPr lang="ru-RU" dirty="0" err="1"/>
              <a:t>преинвазивная</a:t>
            </a:r>
            <a:r>
              <a:rPr lang="ru-RU" dirty="0"/>
              <a:t> карцинома слизистого слоя) одинаково хороши широкое иссечение, удаление лазером или </a:t>
            </a:r>
            <a:r>
              <a:rPr lang="ru-RU" dirty="0" err="1"/>
              <a:t>криодеструкция</a:t>
            </a:r>
            <a:r>
              <a:rPr lang="ru-RU" dirty="0"/>
              <a:t>, которые дают 100 % пятилетнюю выживаемость. При инвазивном (прорастающем) раке основным методом терапии остается лучевой. Показания к хирургическому лечению сужены. Химиотерапия применяется как вспомогательный метод (</a:t>
            </a:r>
            <a:r>
              <a:rPr lang="ru-RU" dirty="0" err="1"/>
              <a:t>фторурацил</a:t>
            </a:r>
            <a:r>
              <a:rPr lang="ru-RU" dirty="0"/>
              <a:t>). Благоприятны в прогностическом отношении опухоли верхней трети влагалища.</a:t>
            </a:r>
          </a:p>
          <a:p>
            <a:endParaRPr lang="ru-RU" dirty="0"/>
          </a:p>
        </p:txBody>
      </p:sp>
    </p:spTree>
    <p:extLst>
      <p:ext uri="{BB962C8B-B14F-4D97-AF65-F5344CB8AC3E}">
        <p14:creationId xmlns:p14="http://schemas.microsoft.com/office/powerpoint/2010/main" val="416607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dirty="0"/>
              <a:t>РАК </a:t>
            </a:r>
            <a:r>
              <a:rPr lang="ru-RU" dirty="0" smtClean="0"/>
              <a:t>ВУЛЬВЫ</a:t>
            </a:r>
            <a:endParaRPr lang="ru-RU" dirty="0"/>
          </a:p>
        </p:txBody>
      </p:sp>
      <p:sp>
        <p:nvSpPr>
          <p:cNvPr id="3" name="Объект 2"/>
          <p:cNvSpPr>
            <a:spLocks noGrp="1"/>
          </p:cNvSpPr>
          <p:nvPr>
            <p:ph sz="quarter" idx="1"/>
          </p:nvPr>
        </p:nvSpPr>
        <p:spPr>
          <a:xfrm>
            <a:off x="457200" y="1052736"/>
            <a:ext cx="7467600" cy="5421216"/>
          </a:xfrm>
        </p:spPr>
        <p:txBody>
          <a:bodyPr>
            <a:normAutofit fontScale="62500" lnSpcReduction="20000"/>
          </a:bodyPr>
          <a:lstStyle/>
          <a:p>
            <a:r>
              <a:rPr lang="ru-RU" dirty="0" smtClean="0"/>
              <a:t>страдают </a:t>
            </a:r>
            <a:r>
              <a:rPr lang="ru-RU" dirty="0"/>
              <a:t>женщины старше 55 лет с пиковым интервалом 65–70 лет. Риск этого вида рака в течение жизни составляет 0,2 %. Пятилетняя выживаемость таких </a:t>
            </a:r>
            <a:r>
              <a:rPr lang="ru-RU" dirty="0" smtClean="0"/>
              <a:t>онкобольных— </a:t>
            </a:r>
            <a:r>
              <a:rPr lang="ru-RU" dirty="0"/>
              <a:t>67,9 %. Гистологически 90 % злокачественных опухолей вульвы — плоскоклеточный рак.</a:t>
            </a:r>
          </a:p>
          <a:p>
            <a:r>
              <a:rPr lang="ru-RU" dirty="0" smtClean="0"/>
              <a:t>Фоновые заболевания: остроконечные кондиломы,  </a:t>
            </a:r>
            <a:r>
              <a:rPr lang="ru-RU" dirty="0"/>
              <a:t>имеют вирусную этиологию (HPV), обычно встречаются в молодом возрасте, нередко проявляются и начинают быстро расти во время беременности, представляют собой бородавчатые выступы или их сливающиеся поверхности, возможна их малигнизация.</a:t>
            </a:r>
          </a:p>
          <a:p>
            <a:r>
              <a:rPr lang="ru-RU" dirty="0" err="1" smtClean="0"/>
              <a:t>Крауроз</a:t>
            </a:r>
            <a:r>
              <a:rPr lang="ru-RU" dirty="0" smtClean="0"/>
              <a:t> </a:t>
            </a:r>
            <a:r>
              <a:rPr lang="ru-RU" dirty="0"/>
              <a:t>- хроническое </a:t>
            </a:r>
            <a:r>
              <a:rPr lang="ru-RU" dirty="0" err="1"/>
              <a:t>инволютивно</a:t>
            </a:r>
            <a:r>
              <a:rPr lang="ru-RU" dirty="0"/>
              <a:t>-склеротическое состояние вульвы.</a:t>
            </a:r>
          </a:p>
          <a:p>
            <a:r>
              <a:rPr lang="ru-RU" dirty="0" smtClean="0"/>
              <a:t>Лейкоплакия -</a:t>
            </a:r>
          </a:p>
          <a:p>
            <a:r>
              <a:rPr lang="ru-RU" dirty="0" smtClean="0"/>
              <a:t>Предраковые заболевания вульвы</a:t>
            </a:r>
          </a:p>
          <a:p>
            <a:r>
              <a:rPr lang="ru-RU" dirty="0" smtClean="0"/>
              <a:t>Почти </a:t>
            </a:r>
            <a:r>
              <a:rPr lang="ru-RU" dirty="0"/>
              <a:t>70 % рака локализуется в области больших и малых половых губ. Около 15 % опухолей находится в промежности и еще 15 % — в области клитора. В III–IV стадии опухолевый процесс распространяется на влагалище, уретру, анус, кости таза.</a:t>
            </a:r>
          </a:p>
          <a:p>
            <a:r>
              <a:rPr lang="ru-RU" dirty="0" smtClean="0"/>
              <a:t>Симптомы </a:t>
            </a:r>
            <a:r>
              <a:rPr lang="ru-RU" dirty="0"/>
              <a:t>рака вульвы: боли, зуд, жжение, формирование опухоли с изъязвлением и кровотечением. У 5 % больных опухоль растет бессимптомно. Рак вульвы относится к наружным опухолям, которые не представляют трудности в диагностике, однако III-IV стадии опухоль выявляют у 30–50 % онкобольных, что связано с поздней обращаемостью. Поэтому любые подозрительные прыщи, уплотнения, изменения цвета кожи в области наружных половых органы должны быть осмотрены врачом.</a:t>
            </a:r>
          </a:p>
          <a:p>
            <a:r>
              <a:rPr lang="ru-RU" dirty="0" smtClean="0"/>
              <a:t>Лечение </a:t>
            </a:r>
            <a:r>
              <a:rPr lang="ru-RU" dirty="0"/>
              <a:t>рака вульвы всегда хирургическое: широкое удаление опухоли и соседних тканей, лимфоузлов. В пред- и послеоперационном периодах назначают курсы радио- и химиотерапию.</a:t>
            </a:r>
          </a:p>
          <a:p>
            <a:endParaRPr lang="ru-RU" dirty="0"/>
          </a:p>
        </p:txBody>
      </p:sp>
    </p:spTree>
    <p:extLst>
      <p:ext uri="{BB962C8B-B14F-4D97-AF65-F5344CB8AC3E}">
        <p14:creationId xmlns:p14="http://schemas.microsoft.com/office/powerpoint/2010/main" val="1588189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100</TotalTime>
  <Words>1582</Words>
  <Application>Microsoft Office PowerPoint</Application>
  <PresentationFormat>Экран (4:3)</PresentationFormat>
  <Paragraphs>130</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Эркер</vt:lpstr>
      <vt:lpstr>РАК ШЕЙКИ МАТКИ, ВУЛЬВЫ, ВЛАГАЛИЩА, РАК ЯИЧНИКОВ. Рак МУЖСКИХ ПОЛОВЫХ ОРГАНОВ. Методы ранней диагностики, дифференциальная диагностика, предраковые патологии. Принципы оздоровления в ПМСП. </vt:lpstr>
      <vt:lpstr>     Рак шейки матки </vt:lpstr>
      <vt:lpstr>Презентация PowerPoint</vt:lpstr>
      <vt:lpstr>Презентация PowerPoint</vt:lpstr>
      <vt:lpstr>Рак яичников</vt:lpstr>
      <vt:lpstr>Презентация PowerPoint</vt:lpstr>
      <vt:lpstr>Презентация PowerPoint</vt:lpstr>
      <vt:lpstr>Рак влагалища</vt:lpstr>
      <vt:lpstr>РАК ВУЛЬВЫ</vt:lpstr>
      <vt:lpstr>Рак яичка </vt:lpstr>
      <vt:lpstr>Рак полового члена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РАК ШЕЙКИ МАТКИ, ВУЛЬВЫ, ВЛАГАЛИЩА. Рак МУЖСКИХ ПОЛОВЫХ ОРГАНОВ. Методы ранней диагностики, дифференциальная диагностика, предраковые патологии. Принципы оздоровления в ПМСП. </dc:title>
  <dc:creator>ood</dc:creator>
  <cp:lastModifiedBy>ood</cp:lastModifiedBy>
  <cp:revision>7</cp:revision>
  <dcterms:created xsi:type="dcterms:W3CDTF">2014-09-15T05:37:56Z</dcterms:created>
  <dcterms:modified xsi:type="dcterms:W3CDTF">2014-09-15T10:17:34Z</dcterms:modified>
</cp:coreProperties>
</file>