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9" r:id="rId3"/>
    <p:sldId id="286" r:id="rId4"/>
    <p:sldId id="277" r:id="rId5"/>
    <p:sldId id="279" r:id="rId6"/>
    <p:sldId id="294" r:id="rId7"/>
    <p:sldId id="281" r:id="rId8"/>
    <p:sldId id="295" r:id="rId9"/>
    <p:sldId id="296" r:id="rId10"/>
    <p:sldId id="290" r:id="rId11"/>
    <p:sldId id="291" r:id="rId12"/>
    <p:sldId id="297" r:id="rId13"/>
    <p:sldId id="298" r:id="rId14"/>
    <p:sldId id="299" r:id="rId15"/>
    <p:sldId id="29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4" autoAdjust="0"/>
    <p:restoredTop sz="86323" autoAdjust="0"/>
  </p:normalViewPr>
  <p:slideViewPr>
    <p:cSldViewPr>
      <p:cViewPr>
        <p:scale>
          <a:sx n="60" d="100"/>
          <a:sy n="60" d="100"/>
        </p:scale>
        <p:origin x="-1404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58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040821801082484E-2"/>
          <c:y val="2.337838752814124E-2"/>
          <c:w val="0.90923175484827923"/>
          <c:h val="0.642307920171978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7"/>
              <c:layout>
                <c:manualLayout>
                  <c:x val="-6.4128256513026052E-3"/>
                  <c:y val="-2.72179977259042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9238476953907815E-2"/>
                  <c:y val="-3.04835813853330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 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>
                  <c:v>199.3</c:v>
                </c:pt>
                <c:pt idx="1">
                  <c:v>112.5</c:v>
                </c:pt>
                <c:pt idx="2">
                  <c:v>172.5</c:v>
                </c:pt>
                <c:pt idx="3">
                  <c:v>184.5</c:v>
                </c:pt>
                <c:pt idx="4">
                  <c:v>92.4</c:v>
                </c:pt>
                <c:pt idx="5">
                  <c:v>42.3</c:v>
                </c:pt>
                <c:pt idx="6">
                  <c:v>83.8</c:v>
                </c:pt>
                <c:pt idx="7">
                  <c:v>132.5</c:v>
                </c:pt>
                <c:pt idx="8">
                  <c:v>107.4</c:v>
                </c:pt>
                <c:pt idx="9">
                  <c:v>88.4</c:v>
                </c:pt>
                <c:pt idx="10">
                  <c:v>95.1</c:v>
                </c:pt>
                <c:pt idx="11">
                  <c:v>129.69999999999999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C000"/>
              </a:solidFill>
            </a:ln>
          </c:spPr>
          <c:invertIfNegative val="0"/>
          <c:dLbls>
            <c:dLbl>
              <c:idx val="0"/>
              <c:layout>
                <c:manualLayout>
                  <c:x val="2.3513878337666005E-2"/>
                  <c:y val="-2.9893100389975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226556564937127E-2"/>
                  <c:y val="-5.74225602839994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6032064128256513E-3"/>
                  <c:y val="-2.17739867038092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469617396104125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8436986682604878E-2"/>
                  <c:y val="-4.78289606239608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20442609415618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 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202.3</c:v>
                </c:pt>
                <c:pt idx="1">
                  <c:v>135</c:v>
                </c:pt>
                <c:pt idx="2">
                  <c:v>213.1</c:v>
                </c:pt>
                <c:pt idx="3">
                  <c:v>145.1</c:v>
                </c:pt>
                <c:pt idx="4">
                  <c:v>124.5</c:v>
                </c:pt>
                <c:pt idx="5">
                  <c:v>107.3</c:v>
                </c:pt>
                <c:pt idx="6">
                  <c:v>84.7</c:v>
                </c:pt>
                <c:pt idx="7">
                  <c:v>125.5</c:v>
                </c:pt>
                <c:pt idx="8">
                  <c:v>97.8</c:v>
                </c:pt>
                <c:pt idx="9">
                  <c:v>103.6</c:v>
                </c:pt>
                <c:pt idx="10">
                  <c:v>116.1</c:v>
                </c:pt>
                <c:pt idx="11">
                  <c:v>139.1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9163904"/>
        <c:axId val="30137344"/>
      </c:barChart>
      <c:catAx>
        <c:axId val="2916390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</c:spPr>
        <c:txPr>
          <a:bodyPr/>
          <a:lstStyle/>
          <a:p>
            <a:pPr>
              <a:defRPr b="1"/>
            </a:pPr>
            <a:endParaRPr lang="ru-RU"/>
          </a:p>
        </c:txPr>
        <c:crossAx val="30137344"/>
        <c:crosses val="autoZero"/>
        <c:auto val="1"/>
        <c:lblAlgn val="ctr"/>
        <c:lblOffset val="100"/>
        <c:noMultiLvlLbl val="0"/>
      </c:catAx>
      <c:valAx>
        <c:axId val="3013734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29163904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0.91194218357975798"/>
          <c:y val="0.81499192133658671"/>
          <c:w val="7.8438577943288151E-2"/>
          <c:h val="0.14734748265281905"/>
        </c:manualLayout>
      </c:layout>
      <c:overlay val="0"/>
      <c:txPr>
        <a:bodyPr/>
        <a:lstStyle/>
        <a:p>
          <a:pPr>
            <a:defRPr sz="1050" b="1"/>
          </a:pPr>
          <a:endParaRPr lang="ru-RU"/>
        </a:p>
      </c:txPr>
    </c:legend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91084641302175"/>
          <c:y val="3.5143219147569814E-2"/>
          <c:w val="0.88025306627727662"/>
          <c:h val="0.632844770230319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6"/>
              <c:layout>
                <c:manualLayout>
                  <c:x val="-1.4456499368922578E-3"/>
                  <c:y val="9.90136898369316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1565199495138168E-2"/>
                  <c:y val="-3.91931760668567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1565199495138062E-2"/>
                  <c:y val="-3.91931760668567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 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>
                  <c:v>86.2</c:v>
                </c:pt>
                <c:pt idx="1">
                  <c:v>58.7</c:v>
                </c:pt>
                <c:pt idx="2">
                  <c:v>88.7</c:v>
                </c:pt>
                <c:pt idx="3">
                  <c:v>105.7</c:v>
                </c:pt>
                <c:pt idx="4">
                  <c:v>50.9</c:v>
                </c:pt>
                <c:pt idx="5">
                  <c:v>31.1</c:v>
                </c:pt>
                <c:pt idx="6">
                  <c:v>26.5</c:v>
                </c:pt>
                <c:pt idx="7">
                  <c:v>88.4</c:v>
                </c:pt>
                <c:pt idx="8">
                  <c:v>64.5</c:v>
                </c:pt>
                <c:pt idx="9">
                  <c:v>49.9</c:v>
                </c:pt>
                <c:pt idx="10">
                  <c:v>45.3</c:v>
                </c:pt>
                <c:pt idx="11">
                  <c:v>50.7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C000"/>
              </a:solidFill>
            </a:ln>
          </c:spPr>
          <c:invertIfNegative val="0"/>
          <c:dLbls>
            <c:dLbl>
              <c:idx val="0"/>
              <c:layout>
                <c:manualLayout>
                  <c:x val="1.770799310224867E-2"/>
                  <c:y val="-5.87803085966201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659325285956782E-2"/>
                  <c:y val="-2.93901542983100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010849432030321E-2"/>
                  <c:y val="-2.24845387549531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3369498106767736E-3"/>
                  <c:y val="-5.48704464935994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32966264297839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1933968509621049E-3"/>
                  <c:y val="-1.98621998685645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7825997475690312E-3"/>
                  <c:y val="-5.48704464935994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1684749053383866E-2"/>
                  <c:y val="-9.282594331623971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3489261675581266E-3"/>
                  <c:y val="-3.46759964523715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7.2282496844612897E-3"/>
                  <c:y val="-1.56772704267427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 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84.2</c:v>
                </c:pt>
                <c:pt idx="1">
                  <c:v>58.9</c:v>
                </c:pt>
                <c:pt idx="2">
                  <c:v>77.5</c:v>
                </c:pt>
                <c:pt idx="3">
                  <c:v>47.6</c:v>
                </c:pt>
                <c:pt idx="4">
                  <c:v>74.400000000000006</c:v>
                </c:pt>
                <c:pt idx="5">
                  <c:v>34.200000000000003</c:v>
                </c:pt>
                <c:pt idx="6">
                  <c:v>57.8</c:v>
                </c:pt>
                <c:pt idx="7">
                  <c:v>87.5</c:v>
                </c:pt>
                <c:pt idx="8">
                  <c:v>90.8</c:v>
                </c:pt>
                <c:pt idx="9">
                  <c:v>58.9</c:v>
                </c:pt>
                <c:pt idx="10">
                  <c:v>47.9</c:v>
                </c:pt>
                <c:pt idx="11">
                  <c:v>64.599999999999994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7914240"/>
        <c:axId val="27916160"/>
      </c:barChart>
      <c:catAx>
        <c:axId val="2791424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38100">
            <a:solidFill>
              <a:srgbClr val="FF0000"/>
            </a:solidFill>
          </a:ln>
        </c:spPr>
        <c:txPr>
          <a:bodyPr/>
          <a:lstStyle/>
          <a:p>
            <a:pPr>
              <a:defRPr sz="1000" b="1"/>
            </a:pPr>
            <a:endParaRPr lang="ru-RU"/>
          </a:p>
        </c:txPr>
        <c:crossAx val="27916160"/>
        <c:crosses val="autoZero"/>
        <c:auto val="1"/>
        <c:lblAlgn val="ctr"/>
        <c:lblOffset val="100"/>
        <c:noMultiLvlLbl val="0"/>
      </c:catAx>
      <c:valAx>
        <c:axId val="2791616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27914240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0.85201837773944966"/>
          <c:y val="0.88991686108950863"/>
          <c:w val="0.14753142182744722"/>
          <c:h val="0.10972237652606501"/>
        </c:manualLayout>
      </c:layout>
      <c:overlay val="0"/>
      <c:spPr>
        <a:ln w="12700">
          <a:noFill/>
        </a:ln>
      </c:spPr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09489723929207E-2"/>
          <c:y val="3.979194780352955E-2"/>
          <c:w val="0.91094845498641086"/>
          <c:h val="0.637952231844563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2"/>
              <c:layout>
                <c:manualLayout>
                  <c:x val="0"/>
                  <c:y val="-2.20461615376069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2302978596025212E-3"/>
                  <c:y val="-3.306924230641042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1703043228285664E-17"/>
                  <c:y val="-1.377885096100433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2.75577019220086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2690893578807665E-2"/>
                  <c:y val="-3.30692423064103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Мангистауская обл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>
                  <c:v>55.3</c:v>
                </c:pt>
                <c:pt idx="1">
                  <c:v>54.1</c:v>
                </c:pt>
                <c:pt idx="2">
                  <c:v>50.7</c:v>
                </c:pt>
                <c:pt idx="3">
                  <c:v>61.2</c:v>
                </c:pt>
                <c:pt idx="4">
                  <c:v>57.1</c:v>
                </c:pt>
                <c:pt idx="5">
                  <c:v>84.2</c:v>
                </c:pt>
                <c:pt idx="6">
                  <c:v>50</c:v>
                </c:pt>
                <c:pt idx="7">
                  <c:v>63.6</c:v>
                </c:pt>
                <c:pt idx="8">
                  <c:v>60</c:v>
                </c:pt>
                <c:pt idx="9">
                  <c:v>56.5</c:v>
                </c:pt>
                <c:pt idx="10">
                  <c:v>37.200000000000003</c:v>
                </c:pt>
                <c:pt idx="11">
                  <c:v>56.5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C000"/>
              </a:solidFill>
            </a:ln>
          </c:spPr>
          <c:invertIfNegative val="0"/>
          <c:dLbls>
            <c:dLbl>
              <c:idx val="0"/>
              <c:layout>
                <c:manualLayout>
                  <c:x val="2.820198573068347E-3"/>
                  <c:y val="-1.92903913454060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51109215187591E-2"/>
                  <c:y val="-1.92903913454060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0504964326708677E-3"/>
                  <c:y val="-1.377885096100433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280794292273388E-2"/>
                  <c:y val="-3.58250124986112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0504964326708677E-3"/>
                  <c:y val="-5.23596336518164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55110921518759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7.05049643267086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7.0504964326708677E-3"/>
                  <c:y val="-4.40923230752138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Мангистауская обл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57.7</c:v>
                </c:pt>
                <c:pt idx="1">
                  <c:v>55.1</c:v>
                </c:pt>
                <c:pt idx="2">
                  <c:v>60.8</c:v>
                </c:pt>
                <c:pt idx="3">
                  <c:v>56</c:v>
                </c:pt>
                <c:pt idx="4">
                  <c:v>55.2</c:v>
                </c:pt>
                <c:pt idx="5">
                  <c:v>52.3</c:v>
                </c:pt>
                <c:pt idx="6">
                  <c:v>58.5</c:v>
                </c:pt>
                <c:pt idx="7">
                  <c:v>60.6</c:v>
                </c:pt>
                <c:pt idx="8">
                  <c:v>64.2</c:v>
                </c:pt>
                <c:pt idx="9">
                  <c:v>46.4</c:v>
                </c:pt>
                <c:pt idx="10">
                  <c:v>44.3</c:v>
                </c:pt>
                <c:pt idx="11">
                  <c:v>53.6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9877248"/>
        <c:axId val="79879552"/>
      </c:barChart>
      <c:catAx>
        <c:axId val="7987724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FF0000"/>
            </a:solidFill>
          </a:ln>
        </c:spPr>
        <c:txPr>
          <a:bodyPr/>
          <a:lstStyle/>
          <a:p>
            <a:pPr>
              <a:defRPr sz="1200" b="1"/>
            </a:pPr>
            <a:endParaRPr lang="ru-RU"/>
          </a:p>
        </c:txPr>
        <c:crossAx val="79879552"/>
        <c:crosses val="autoZero"/>
        <c:auto val="1"/>
        <c:lblAlgn val="ctr"/>
        <c:lblOffset val="100"/>
        <c:noMultiLvlLbl val="0"/>
      </c:catAx>
      <c:valAx>
        <c:axId val="7987955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79877248"/>
        <c:crosses val="autoZero"/>
        <c:crossBetween val="between"/>
      </c:valAx>
      <c:spPr>
        <a:solidFill>
          <a:srgbClr val="FFFF00"/>
        </a:solidFill>
        <a:ln>
          <a:solidFill>
            <a:srgbClr val="FF0000"/>
          </a:solidFill>
        </a:ln>
      </c:spPr>
    </c:plotArea>
    <c:legend>
      <c:legendPos val="r"/>
      <c:layout>
        <c:manualLayout>
          <c:xMode val="edge"/>
          <c:yMode val="edge"/>
          <c:x val="0.90312828861246008"/>
          <c:y val="0.86680283516973022"/>
          <c:w val="8.8411115668334872E-2"/>
          <c:h val="0.11498002017634652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789439086648325E-2"/>
          <c:y val="4.1357470598231756E-2"/>
          <c:w val="0.92649431289466111"/>
          <c:h val="0.567922278675166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-1.1564871702204554E-2"/>
                  <c:y val="-4.8103726568822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1564871702204554E-2"/>
                  <c:y val="-1.33657656185195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8.673653776653363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5.782435851102277E-3"/>
                  <c:y val="-3.4359804692016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>
                  <c:v>18.899999999999999</c:v>
                </c:pt>
                <c:pt idx="1">
                  <c:v>13.2</c:v>
                </c:pt>
                <c:pt idx="2">
                  <c:v>14.8</c:v>
                </c:pt>
                <c:pt idx="3">
                  <c:v>17.3</c:v>
                </c:pt>
                <c:pt idx="4">
                  <c:v>5.8</c:v>
                </c:pt>
                <c:pt idx="5">
                  <c:v>20.6</c:v>
                </c:pt>
                <c:pt idx="6">
                  <c:v>7.6</c:v>
                </c:pt>
                <c:pt idx="7">
                  <c:v>10</c:v>
                </c:pt>
                <c:pt idx="8">
                  <c:v>13.3</c:v>
                </c:pt>
                <c:pt idx="9">
                  <c:v>8.6</c:v>
                </c:pt>
                <c:pt idx="10">
                  <c:v>14.2</c:v>
                </c:pt>
                <c:pt idx="11">
                  <c:v>8.6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4.3368268883267076E-3"/>
                  <c:y val="-3.20691510458817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010480664980123E-2"/>
                  <c:y val="-6.78343250765072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456089627755691E-2"/>
                  <c:y val="-3.45871115894602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119262739428984E-2"/>
                  <c:y val="3.8606811153779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3368268883267076E-3"/>
                  <c:y val="-2.865422360478465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8.6736537766534151E-3"/>
                  <c:y val="-4.73756884155728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7.2280448138778456E-3"/>
                  <c:y val="-3.74429450566002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5.782435851102277E-3"/>
                  <c:y val="1.03761334768380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734730755330683E-2"/>
                  <c:y val="-3.45871115894599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5901698590531262E-2"/>
                  <c:y val="-4.76311665252894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21.4</c:v>
                </c:pt>
                <c:pt idx="1">
                  <c:v>17.600000000000001</c:v>
                </c:pt>
                <c:pt idx="2">
                  <c:v>26.1</c:v>
                </c:pt>
                <c:pt idx="3">
                  <c:v>20.8</c:v>
                </c:pt>
                <c:pt idx="4">
                  <c:v>7.4</c:v>
                </c:pt>
                <c:pt idx="5">
                  <c:v>15.9</c:v>
                </c:pt>
                <c:pt idx="6">
                  <c:v>14.6</c:v>
                </c:pt>
                <c:pt idx="7">
                  <c:v>9</c:v>
                </c:pt>
                <c:pt idx="8">
                  <c:v>21.4</c:v>
                </c:pt>
                <c:pt idx="9">
                  <c:v>14.8</c:v>
                </c:pt>
                <c:pt idx="10">
                  <c:v>12.3</c:v>
                </c:pt>
                <c:pt idx="11">
                  <c:v>14.2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9120768"/>
        <c:axId val="89122688"/>
      </c:barChart>
      <c:catAx>
        <c:axId val="891207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89122688"/>
        <c:crosses val="autoZero"/>
        <c:auto val="1"/>
        <c:lblAlgn val="ctr"/>
        <c:lblOffset val="100"/>
        <c:noMultiLvlLbl val="0"/>
      </c:catAx>
      <c:valAx>
        <c:axId val="8912268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89120768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0.89943843214032648"/>
          <c:y val="0.76363767086577805"/>
          <c:w val="9.1887914083020064E-2"/>
          <c:h val="0.19559529048816304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612249895925811E-2"/>
          <c:y val="3.7661355322710643E-2"/>
          <c:w val="0.94864363699962395"/>
          <c:h val="0.60653679707359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3"/>
              <c:layout>
                <c:manualLayout>
                  <c:x val="-1.4339486553795714E-3"/>
                  <c:y val="-3.88653392501555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4.48446222117179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 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11.8</c:v>
                </c:pt>
                <c:pt idx="1">
                  <c:v>8.3000000000000007</c:v>
                </c:pt>
                <c:pt idx="2">
                  <c:v>14.1</c:v>
                </c:pt>
                <c:pt idx="3">
                  <c:v>8.6999999999999993</c:v>
                </c:pt>
                <c:pt idx="4">
                  <c:v>4.0999999999999996</c:v>
                </c:pt>
                <c:pt idx="5">
                  <c:v>10.5</c:v>
                </c:pt>
                <c:pt idx="6">
                  <c:v>5.3</c:v>
                </c:pt>
                <c:pt idx="7">
                  <c:v>9.1</c:v>
                </c:pt>
                <c:pt idx="8">
                  <c:v>13.3</c:v>
                </c:pt>
                <c:pt idx="9">
                  <c:v>4.3</c:v>
                </c:pt>
                <c:pt idx="10">
                  <c:v>4.7</c:v>
                </c:pt>
                <c:pt idx="11" formatCode="0.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C000"/>
              </a:solidFill>
            </a:ln>
          </c:spPr>
          <c:invertIfNegative val="0"/>
          <c:dLbls>
            <c:dLbl>
              <c:idx val="2"/>
              <c:layout>
                <c:manualLayout>
                  <c:x val="7.1697432768978563E-3"/>
                  <c:y val="-4.48446222117179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773435209175284E-2"/>
                  <c:y val="-1.79378488846871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 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11.1</c:v>
                </c:pt>
                <c:pt idx="1">
                  <c:v>9.5</c:v>
                </c:pt>
                <c:pt idx="2">
                  <c:v>8.5</c:v>
                </c:pt>
                <c:pt idx="3">
                  <c:v>9.6</c:v>
                </c:pt>
                <c:pt idx="4">
                  <c:v>11.9</c:v>
                </c:pt>
                <c:pt idx="5">
                  <c:v>6.8</c:v>
                </c:pt>
                <c:pt idx="6">
                  <c:v>12.2</c:v>
                </c:pt>
                <c:pt idx="7">
                  <c:v>6.1</c:v>
                </c:pt>
                <c:pt idx="8">
                  <c:v>7.1</c:v>
                </c:pt>
                <c:pt idx="9">
                  <c:v>3.6</c:v>
                </c:pt>
                <c:pt idx="10">
                  <c:v>13.4</c:v>
                </c:pt>
                <c:pt idx="11">
                  <c:v>7.1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7254912"/>
        <c:axId val="87256448"/>
      </c:barChart>
      <c:catAx>
        <c:axId val="872549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87256448"/>
        <c:crosses val="autoZero"/>
        <c:auto val="1"/>
        <c:lblAlgn val="ctr"/>
        <c:lblOffset val="100"/>
        <c:noMultiLvlLbl val="0"/>
      </c:catAx>
      <c:valAx>
        <c:axId val="87256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87254912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0.91338871084967332"/>
          <c:y val="0.78510533821067641"/>
          <c:w val="7.8007597218049285E-2"/>
          <c:h val="0.16049798499597001"/>
        </c:manualLayout>
      </c:layout>
      <c:overlay val="0"/>
      <c:txPr>
        <a:bodyPr/>
        <a:lstStyle/>
        <a:p>
          <a:pPr>
            <a:defRPr sz="1000" b="1"/>
          </a:pPr>
          <a:endParaRPr lang="ru-RU"/>
        </a:p>
      </c:txPr>
    </c:legend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110725678625193E-2"/>
          <c:y val="3.5270536629727282E-2"/>
          <c:w val="0.94230768136274257"/>
          <c:h val="0.658894524937178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Lbls>
            <c:dLbl>
              <c:idx val="1"/>
              <c:layout>
                <c:manualLayout>
                  <c:x val="0"/>
                  <c:y val="-4.16833614714958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 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>
                  <c:v>16.2</c:v>
                </c:pt>
                <c:pt idx="1">
                  <c:v>14.7</c:v>
                </c:pt>
                <c:pt idx="2">
                  <c:v>18.3</c:v>
                </c:pt>
                <c:pt idx="3">
                  <c:v>18.5</c:v>
                </c:pt>
                <c:pt idx="4">
                  <c:v>14.2</c:v>
                </c:pt>
                <c:pt idx="5">
                  <c:v>10</c:v>
                </c:pt>
                <c:pt idx="6">
                  <c:v>9</c:v>
                </c:pt>
                <c:pt idx="7">
                  <c:v>22.2</c:v>
                </c:pt>
                <c:pt idx="8">
                  <c:v>25</c:v>
                </c:pt>
                <c:pt idx="9">
                  <c:v>0</c:v>
                </c:pt>
                <c:pt idx="10">
                  <c:v>6.3</c:v>
                </c:pt>
                <c:pt idx="11">
                  <c:v>16.600000000000001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C000"/>
              </a:solidFill>
            </a:ln>
          </c:spPr>
          <c:invertIfNegative val="0"/>
          <c:dLbls>
            <c:dLbl>
              <c:idx val="0"/>
              <c:layout>
                <c:manualLayout>
                  <c:x val="1.734730755330681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564871702204554E-2"/>
                  <c:y val="-9.61923726265289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79291651608239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0238525478857967E-2"/>
                  <c:y val="-4.80961863132644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 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13.9</c:v>
                </c:pt>
                <c:pt idx="1">
                  <c:v>12.6</c:v>
                </c:pt>
                <c:pt idx="2">
                  <c:v>8.9</c:v>
                </c:pt>
                <c:pt idx="3">
                  <c:v>6.2</c:v>
                </c:pt>
                <c:pt idx="4">
                  <c:v>26.3</c:v>
                </c:pt>
                <c:pt idx="5">
                  <c:v>20</c:v>
                </c:pt>
                <c:pt idx="6">
                  <c:v>7.6</c:v>
                </c:pt>
                <c:pt idx="7">
                  <c:v>25</c:v>
                </c:pt>
                <c:pt idx="8">
                  <c:v>12.5</c:v>
                </c:pt>
                <c:pt idx="9">
                  <c:v>16.600000000000001</c:v>
                </c:pt>
                <c:pt idx="10">
                  <c:v>5</c:v>
                </c:pt>
                <c:pt idx="11">
                  <c:v>28.5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1808128"/>
        <c:axId val="71809664"/>
      </c:barChart>
      <c:catAx>
        <c:axId val="718081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71809664"/>
        <c:crosses val="autoZero"/>
        <c:auto val="1"/>
        <c:lblAlgn val="ctr"/>
        <c:lblOffset val="100"/>
        <c:noMultiLvlLbl val="0"/>
      </c:catAx>
      <c:valAx>
        <c:axId val="7180966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71808128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0.92447478579091602"/>
          <c:y val="0.83786762970127593"/>
          <c:w val="6.6851560432430582E-2"/>
          <c:h val="0.12586759334510364"/>
        </c:manualLayout>
      </c:layout>
      <c:overlay val="0"/>
      <c:txPr>
        <a:bodyPr/>
        <a:lstStyle/>
        <a:p>
          <a:pPr>
            <a:defRPr sz="900" b="1"/>
          </a:pPr>
          <a:endParaRPr lang="ru-RU"/>
        </a:p>
      </c:txPr>
    </c:legend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0.07499</cdr:x>
      <cdr:y>0.31356</cdr:y>
    </cdr:from>
    <cdr:to>
      <cdr:x>0.99158</cdr:x>
      <cdr:y>0.31356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648072" y="1332148"/>
          <a:ext cx="79208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14" name="Прямоугольник 13"/>
        <cdr:cNvSpPr/>
      </cdr:nvSpPr>
      <cdr:spPr>
        <a:xfrm xmlns:a="http://schemas.openxmlformats.org/drawingml/2006/main">
          <a:off x="-251520" y="-764704"/>
          <a:ext cx="0" cy="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dirty="0" smtClean="0"/>
            <a:t>Ж</a:t>
          </a:r>
          <a:endParaRPr lang="ru-RU" sz="1000" dirty="0"/>
        </a:p>
      </cdr:txBody>
    </cdr:sp>
  </cdr:relSizeAnchor>
  <cdr:relSizeAnchor xmlns:cdr="http://schemas.openxmlformats.org/drawingml/2006/chartDrawing">
    <cdr:from>
      <cdr:x>0.44996</cdr:x>
      <cdr:y>0.67797</cdr:y>
    </cdr:from>
    <cdr:to>
      <cdr:x>0.52495</cdr:x>
      <cdr:y>0.82203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V="1">
          <a:off x="3888432" y="2880320"/>
          <a:ext cx="648072" cy="612068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0.52495</cdr:x>
      <cdr:y>0.66949</cdr:y>
    </cdr:from>
    <cdr:to>
      <cdr:x>0.59995</cdr:x>
      <cdr:y>0.82203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4536504" y="2844316"/>
          <a:ext cx="648072" cy="648073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0.60828</cdr:x>
      <cdr:y>0.66949</cdr:y>
    </cdr:from>
    <cdr:to>
      <cdr:x>0.67494</cdr:x>
      <cdr:y>0.81356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5256584" y="2844316"/>
          <a:ext cx="576064" cy="612068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0.83326</cdr:x>
      <cdr:y>0.66949</cdr:y>
    </cdr:from>
    <cdr:to>
      <cdr:x>0.89992</cdr:x>
      <cdr:y>0.82954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V="1">
          <a:off x="7200800" y="2844316"/>
          <a:ext cx="576064" cy="67995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0.62854</cdr:x>
      <cdr:y>0.68342</cdr:y>
    </cdr:from>
    <cdr:to>
      <cdr:x>0.68594</cdr:x>
      <cdr:y>0.81901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5544616" y="2903491"/>
          <a:ext cx="506417" cy="576062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0.69384</cdr:x>
      <cdr:y>0.66102</cdr:y>
    </cdr:from>
    <cdr:to>
      <cdr:x>0.7673</cdr:x>
      <cdr:y>0.81901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6120680" y="2808313"/>
          <a:ext cx="648072" cy="67124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0.91423</cdr:x>
      <cdr:y>0.68342</cdr:y>
    </cdr:from>
    <cdr:to>
      <cdr:x>0.97954</cdr:x>
      <cdr:y>0.81901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8064896" y="2903489"/>
          <a:ext cx="576064" cy="576064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0.54691</cdr:x>
      <cdr:y>0.68038</cdr:y>
    </cdr:from>
    <cdr:to>
      <cdr:x>0.61172</cdr:x>
      <cdr:y>0.81901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 flipV="1">
          <a:off x="4824536" y="2890557"/>
          <a:ext cx="571706" cy="588996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0.10612</cdr:x>
      <cdr:y>0.94915</cdr:y>
    </cdr:from>
    <cdr:to>
      <cdr:x>0.84893</cdr:x>
      <cdr:y>1</cdr:y>
    </cdr:to>
    <cdr:sp macro="" textlink="">
      <cdr:nvSpPr>
        <cdr:cNvPr id="16" name="Прямоугольник 15"/>
        <cdr:cNvSpPr/>
      </cdr:nvSpPr>
      <cdr:spPr>
        <a:xfrm xmlns:a="http://schemas.openxmlformats.org/drawingml/2006/main">
          <a:off x="936104" y="4032448"/>
          <a:ext cx="6552728" cy="21602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chemeClr val="tx1"/>
              </a:solidFill>
            </a:rPr>
            <a:t>Рейтинг: по смертности – 15 место, по динамике снижения – 8 место по РК</a:t>
          </a:r>
          <a:endParaRPr lang="ru-RU" b="1" dirty="0">
            <a:solidFill>
              <a:schemeClr val="tx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0.07196</cdr:x>
      <cdr:y>0.28125</cdr:y>
    </cdr:from>
    <cdr:to>
      <cdr:x>0.9914</cdr:x>
      <cdr:y>0.28125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648072" y="1296144"/>
          <a:ext cx="828092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0.80751</cdr:x>
      <cdr:y>0.6875</cdr:y>
    </cdr:from>
    <cdr:to>
      <cdr:x>0.89546</cdr:x>
      <cdr:y>0.85938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7272808" y="3168352"/>
          <a:ext cx="792088" cy="792088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0.26384</cdr:x>
      <cdr:y>0.80158</cdr:y>
    </cdr:from>
    <cdr:to>
      <cdr:x>0.36537</cdr:x>
      <cdr:y>1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2376264" y="3960440"/>
          <a:ext cx="914400" cy="9144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0.05739</cdr:x>
      <cdr:y>0.28571</cdr:y>
    </cdr:from>
    <cdr:to>
      <cdr:x>0.98358</cdr:x>
      <cdr:y>0.28571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504180" y="1296144"/>
          <a:ext cx="813678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0.36884</cdr:x>
      <cdr:y>0.60317</cdr:y>
    </cdr:from>
    <cdr:to>
      <cdr:x>0.44262</cdr:x>
      <cdr:y>0.7619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V="1">
          <a:off x="3240360" y="2736305"/>
          <a:ext cx="648143" cy="720079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0.59834</cdr:x>
      <cdr:y>0.61905</cdr:y>
    </cdr:from>
    <cdr:to>
      <cdr:x>0.67212</cdr:x>
      <cdr:y>0.7619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 flipV="1">
          <a:off x="5256584" y="2808313"/>
          <a:ext cx="648143" cy="648071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0.93651</cdr:y>
    </cdr:from>
    <cdr:to>
      <cdr:x>0</cdr:x>
      <cdr:y>0.93651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0" y="4248472"/>
          <a:ext cx="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0.87302</cdr:y>
    </cdr:from>
    <cdr:to>
      <cdr:x>0</cdr:x>
      <cdr:y>0.87485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V="1">
          <a:off x="0" y="3960440"/>
          <a:ext cx="0" cy="832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0.82785</cdr:x>
      <cdr:y>0.60317</cdr:y>
    </cdr:from>
    <cdr:to>
      <cdr:x>0.90981</cdr:x>
      <cdr:y>0.7619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V="1">
          <a:off x="7272808" y="2736305"/>
          <a:ext cx="720063" cy="720079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0.99997</cdr:x>
      <cdr:y>0.66667</cdr:y>
    </cdr:from>
    <cdr:to>
      <cdr:x>1</cdr:x>
      <cdr:y>0.66667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8784976" y="3024336"/>
          <a:ext cx="249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0.04062</cdr:x>
      <cdr:y>0.28817</cdr:y>
    </cdr:from>
    <cdr:to>
      <cdr:x>1</cdr:x>
      <cdr:y>0.28817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359719" y="1224136"/>
          <a:ext cx="8496944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0.10569</cdr:x>
      <cdr:y>0.94926</cdr:y>
    </cdr:from>
    <cdr:to>
      <cdr:x>0.9106</cdr:x>
      <cdr:y>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936104" y="4032448"/>
          <a:ext cx="7128792" cy="21555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000" b="1" dirty="0" smtClean="0">
              <a:solidFill>
                <a:schemeClr val="tx1"/>
              </a:solidFill>
            </a:rPr>
            <a:t>Рейтинг:  5-место  по удельному весу (в пятерке лучших)  в РК </a:t>
          </a:r>
          <a:endParaRPr lang="ru-RU" sz="10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0.35774</cdr:x>
      <cdr:y>0.66109</cdr:y>
    </cdr:from>
    <cdr:to>
      <cdr:x>0.43091</cdr:x>
      <cdr:y>0.81365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3168352" y="2808312"/>
          <a:ext cx="648072" cy="648072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0.52847</cdr:x>
      <cdr:y>0.64414</cdr:y>
    </cdr:from>
    <cdr:to>
      <cdr:x>0.58539</cdr:x>
      <cdr:y>0.77975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 flipV="1">
          <a:off x="4680520" y="2736304"/>
          <a:ext cx="504056" cy="576064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0.83743</cdr:x>
      <cdr:y>0.66109</cdr:y>
    </cdr:from>
    <cdr:to>
      <cdr:x>0.9106</cdr:x>
      <cdr:y>0.81365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flipV="1">
          <a:off x="7416824" y="2808312"/>
          <a:ext cx="648072" cy="648072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0.90247</cdr:x>
      <cdr:y>0.66109</cdr:y>
    </cdr:from>
    <cdr:to>
      <cdr:x>0.97565</cdr:x>
      <cdr:y>0.81365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V="1">
          <a:off x="7992888" y="2808312"/>
          <a:ext cx="648072" cy="648072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0.05739</cdr:x>
      <cdr:y>0.4001</cdr:y>
    </cdr:from>
    <cdr:to>
      <cdr:x>0.99179</cdr:x>
      <cdr:y>0.41828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504180" y="1584722"/>
          <a:ext cx="8208912" cy="72008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0.09837</cdr:x>
      <cdr:y>0.95161</cdr:y>
    </cdr:from>
    <cdr:to>
      <cdr:x>0.90982</cdr:x>
      <cdr:y>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864220" y="4248472"/>
          <a:ext cx="7128792" cy="21602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b="1" dirty="0" smtClean="0">
              <a:solidFill>
                <a:schemeClr val="tx1"/>
              </a:solidFill>
            </a:rPr>
            <a:t>Рейтинг:  удельный вес 3-4 </a:t>
          </a:r>
          <a:r>
            <a:rPr lang="ru-RU" b="1" dirty="0" err="1" smtClean="0">
              <a:solidFill>
                <a:schemeClr val="tx1"/>
              </a:solidFill>
            </a:rPr>
            <a:t>ст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виз.лок</a:t>
          </a:r>
          <a:r>
            <a:rPr lang="ru-RU" b="1" dirty="0" smtClean="0">
              <a:solidFill>
                <a:schemeClr val="tx1"/>
              </a:solidFill>
            </a:rPr>
            <a:t> – 7 место  по РК</a:t>
          </a:r>
          <a:endParaRPr lang="ru-RU" b="1" dirty="0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CD526-8C8D-4E95-92F1-321B72DF2DFE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AAEAE-F4F1-45A0-84E3-8A2B166004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1066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A5E3C-08E8-4D0E-AE69-95D01C6E6D84}" type="datetimeFigureOut">
              <a:rPr lang="ru-RU" smtClean="0"/>
              <a:t>12.10.2016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17ACF2-6920-44B8-A808-7F939F19749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03103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3672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784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4974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545F4F-9655-40A2-BE2A-150ADE81FB33}" type="datetime1">
              <a:rPr lang="ru-RU" smtClean="0"/>
              <a:t>12.10.2016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24DAF2-11FF-4CBF-A732-5EF8D9696A5F}" type="datetime1">
              <a:rPr lang="ru-RU" smtClean="0"/>
              <a:t>12.10.2016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F215F4-15F1-4602-A98D-98BF1BDE5D59}" type="datetime1">
              <a:rPr lang="ru-RU" smtClean="0"/>
              <a:t>12.10.2016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4DB82E-9E60-41FD-90AC-8ADFE81024A0}" type="datetime1">
              <a:rPr lang="ru-RU" smtClean="0"/>
              <a:t>12.10.2016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71FFC-94EC-469A-9C46-BA4DF5A5C8E9}" type="datetime1">
              <a:rPr lang="ru-RU" smtClean="0"/>
              <a:t>12.10.2016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43EA16-9D60-4FD5-9631-D327C108E5C5}" type="datetime1">
              <a:rPr lang="ru-RU" smtClean="0"/>
              <a:t>12.10.2016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44D6F0-B177-43E6-98AB-B6BEA8BD1016}" type="datetime1">
              <a:rPr lang="ru-RU" smtClean="0"/>
              <a:t>12.10.2016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6BC3EB-4CA6-4259-9953-E1BD6ADF9D7D}" type="datetime1">
              <a:rPr lang="ru-RU" smtClean="0"/>
              <a:t>12.10.2016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30ED9B-36E1-44C9-9A9C-F7212398E227}" type="datetime1">
              <a:rPr lang="ru-RU" smtClean="0"/>
              <a:t>12.10.2016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AA2426-2603-45D7-A9CF-1193AC309F8D}" type="datetime1">
              <a:rPr lang="ru-RU" smtClean="0"/>
              <a:t>12.10.2016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CCB523-46D1-4D2E-AEEF-8744A7EC9572}" type="datetime1">
              <a:rPr lang="ru-RU" smtClean="0"/>
              <a:t>12.10.2016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5F0C889-C8DB-4EDE-97A2-5830829B7002}" type="datetime1">
              <a:rPr lang="ru-RU" smtClean="0"/>
              <a:t>12.10.2016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0649"/>
            <a:ext cx="7848872" cy="50405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ГКП на ПХВ «Областной онкологический диспансер»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196752"/>
            <a:ext cx="7848872" cy="4680520"/>
          </a:xfrm>
        </p:spPr>
        <p:txBody>
          <a:bodyPr>
            <a:normAutofit fontScale="92500" lnSpcReduction="20000"/>
          </a:bodyPr>
          <a:lstStyle/>
          <a:p>
            <a:r>
              <a:rPr lang="ru-RU" sz="4000" b="1" dirty="0" smtClean="0">
                <a:solidFill>
                  <a:srgbClr val="00B050"/>
                </a:solidFill>
              </a:rPr>
              <a:t>Аналитический обзор  за 9-месяцев 2016 года по исполнению Дорожной карты развития интегрированной модели управления онкологическими заболеваниями на 2016-2019 годы</a:t>
            </a:r>
          </a:p>
          <a:p>
            <a:r>
              <a:rPr lang="ru-RU" sz="4000" b="1" dirty="0">
                <a:solidFill>
                  <a:srgbClr val="00B050"/>
                </a:solidFill>
              </a:rPr>
              <a:t>п</a:t>
            </a:r>
            <a:r>
              <a:rPr lang="ru-RU" sz="4000" b="1" dirty="0" smtClean="0">
                <a:solidFill>
                  <a:srgbClr val="00B050"/>
                </a:solidFill>
              </a:rPr>
              <a:t>о Мангистауской области</a:t>
            </a:r>
          </a:p>
          <a:p>
            <a:endParaRPr lang="ru-RU" sz="4000" b="1" dirty="0" smtClean="0">
              <a:solidFill>
                <a:srgbClr val="00B050"/>
              </a:solidFill>
            </a:endParaRPr>
          </a:p>
          <a:p>
            <a:endParaRPr lang="ru-RU" sz="4000" b="1" dirty="0" smtClean="0">
              <a:solidFill>
                <a:srgbClr val="00B050"/>
              </a:solidFill>
            </a:endParaRPr>
          </a:p>
          <a:p>
            <a:r>
              <a:rPr lang="ru-RU" sz="2000" b="1" dirty="0" smtClean="0">
                <a:solidFill>
                  <a:srgbClr val="00B050"/>
                </a:solidFill>
              </a:rPr>
              <a:t>г Актау 2016г                                                    директор  Джариев Н.Н.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029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84976" cy="576064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</a:rPr>
              <a:t> 5 летняя выживаемость и охват специализированным лечение</a:t>
            </a:r>
            <a:endParaRPr lang="ru-RU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65693559"/>
              </p:ext>
            </p:extLst>
          </p:nvPr>
        </p:nvGraphicFramePr>
        <p:xfrm>
          <a:off x="251520" y="980724"/>
          <a:ext cx="3891368" cy="5599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984"/>
                <a:gridCol w="1158674"/>
                <a:gridCol w="820106"/>
                <a:gridCol w="757524"/>
                <a:gridCol w="720080"/>
              </a:tblGrid>
              <a:tr h="393249"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5 летняя выживаемость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82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№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пп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РЕГИОН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2015год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2016год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Динамика уд веса в %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24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ИНДИКАТОР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50,0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41,0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2855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РК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49,0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47,4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- 3,3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Мангистауская область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50,2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40,9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- 18,5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1352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47,7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47,7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2312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44,8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46,0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2,7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ЖГП №1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46,5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36,6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- 21,3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30,4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33,6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10,5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249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7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Бейнеу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45,8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25,5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- 44,3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93249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8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Каракия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49,9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36,0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- 27,9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93249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9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Жетыбай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46,6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41,7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-10,5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93249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10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err="1" smtClean="0">
                          <a:solidFill>
                            <a:srgbClr val="FFFF00"/>
                          </a:solidFill>
                        </a:rPr>
                        <a:t>Мангистау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49,6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38,9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-21,6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93249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11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Мунайлы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41,2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31,1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- 24,5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93249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12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Тупкараган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42,3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25,0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- 40,9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67901282"/>
              </p:ext>
            </p:extLst>
          </p:nvPr>
        </p:nvGraphicFramePr>
        <p:xfrm>
          <a:off x="4499992" y="981075"/>
          <a:ext cx="4434459" cy="5688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624"/>
                <a:gridCol w="1217023"/>
                <a:gridCol w="719150"/>
                <a:gridCol w="719150"/>
                <a:gridCol w="640756"/>
                <a:gridCol w="640756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Охват</a:t>
                      </a: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</a:rPr>
                        <a:t> специализированным лечением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№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пп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РЕГИОН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2015год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2016год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ИНДИКАТОР</a:t>
                      </a:r>
                    </a:p>
                    <a:p>
                      <a:pPr algn="ctr"/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93,0 %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Мангистауская область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420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93,9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586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91,7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7453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127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95,4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162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92,0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96,1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118</a:t>
                      </a:r>
                      <a:endParaRPr lang="ru-RU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94,4</a:t>
                      </a:r>
                      <a:endParaRPr lang="ru-RU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24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93,4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91,0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85,7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86,3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24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97,1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92,6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82,7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81,8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24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75,0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044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</a:rPr>
                        <a:t>Мангистау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90,0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94,6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90,7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95,2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92,8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10</a:t>
            </a:fld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355976" y="908720"/>
            <a:ext cx="0" cy="59492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6159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432048"/>
          </a:xfrm>
          <a:solidFill>
            <a:srgbClr val="FFFF00"/>
          </a:solidFill>
          <a:ln w="28575">
            <a:solidFill>
              <a:srgbClr val="FF0000"/>
            </a:solidFill>
            <a:prstDash val="solid"/>
          </a:ln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Укомплектованность и потребность кадрового ресурса </a:t>
            </a:r>
            <a:r>
              <a:rPr lang="en-US" sz="1600" b="1" dirty="0" smtClean="0">
                <a:solidFill>
                  <a:srgbClr val="FF0000"/>
                </a:solidFill>
              </a:rPr>
              <a:t>I</a:t>
            </a:r>
            <a:r>
              <a:rPr lang="ru-RU" sz="1600" b="1" dirty="0" smtClean="0">
                <a:solidFill>
                  <a:srgbClr val="FF0000"/>
                </a:solidFill>
              </a:rPr>
              <a:t>- уровня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</a:rPr>
              <a:t>(ПМСП)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10954689"/>
              </p:ext>
            </p:extLst>
          </p:nvPr>
        </p:nvGraphicFramePr>
        <p:xfrm>
          <a:off x="107503" y="663704"/>
          <a:ext cx="8784976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539"/>
                <a:gridCol w="951706"/>
                <a:gridCol w="512457"/>
                <a:gridCol w="512457"/>
                <a:gridCol w="585665"/>
                <a:gridCol w="585665"/>
                <a:gridCol w="658873"/>
                <a:gridCol w="732081"/>
                <a:gridCol w="658873"/>
                <a:gridCol w="805290"/>
                <a:gridCol w="861603"/>
                <a:gridCol w="675767"/>
              </a:tblGrid>
              <a:tr h="348317">
                <a:tc gridSpan="2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УРОВЕНЬ-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Орг.</a:t>
                      </a: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ПМСП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АГП№2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ИТОГО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9821">
                <a:tc rowSpan="2">
                  <a:txBody>
                    <a:bodyPr/>
                    <a:lstStyle/>
                    <a:p>
                      <a:r>
                        <a:rPr lang="ru-RU" sz="1000" b="1" smtClean="0">
                          <a:solidFill>
                            <a:schemeClr val="tx1"/>
                          </a:solidFill>
                        </a:rPr>
                        <a:t>Потребность</a:t>
                      </a:r>
                    </a:p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онколог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79821">
                <a:tc v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маммолог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79821">
                <a:tc rowSpan="2"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Выделнный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шт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1" baseline="0" dirty="0" err="1" smtClean="0">
                          <a:solidFill>
                            <a:schemeClr val="tx1"/>
                          </a:solidFill>
                        </a:rPr>
                        <a:t>ед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онколог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3053">
                <a:tc v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маммолог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8293">
                <a:tc rowSpan="2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Заняты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онколог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7936">
                <a:tc v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маммолог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908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Обучение (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пов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 квалификации)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31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3229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Обучение  тренинг центре специалистами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ООД (16.05-01.08.16г: заместители, врачи и  средний мед персонал)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298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33864473"/>
              </p:ext>
            </p:extLst>
          </p:nvPr>
        </p:nvGraphicFramePr>
        <p:xfrm>
          <a:off x="107504" y="4091872"/>
          <a:ext cx="8928993" cy="2648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138"/>
                <a:gridCol w="430337"/>
                <a:gridCol w="832733"/>
                <a:gridCol w="651846"/>
                <a:gridCol w="554061"/>
                <a:gridCol w="738749"/>
                <a:gridCol w="677184"/>
                <a:gridCol w="554061"/>
                <a:gridCol w="483684"/>
                <a:gridCol w="501311"/>
                <a:gridCol w="591388"/>
                <a:gridCol w="861389"/>
                <a:gridCol w="638040"/>
                <a:gridCol w="805072"/>
              </a:tblGrid>
              <a:tr h="129216">
                <a:tc gridSpan="14">
                  <a:txBody>
                    <a:bodyPr/>
                    <a:lstStyle/>
                    <a:p>
                      <a:endParaRPr lang="ru-RU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114"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категория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Хирург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err="1" smtClean="0"/>
                        <a:t>Химиотерапевт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Реаниматолог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/>
                        <a:t>ОМР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err="1" smtClean="0"/>
                        <a:t>Эндоскопист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err="1" smtClean="0"/>
                        <a:t>маммолог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онколог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Психолог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гинеколог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err="1" smtClean="0"/>
                        <a:t>патоморфолог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Спец УЗД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ИТОГО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08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Зам </a:t>
                      </a:r>
                      <a:r>
                        <a:rPr lang="ru-RU" sz="1000" b="1" dirty="0" err="1" smtClean="0"/>
                        <a:t>дир</a:t>
                      </a:r>
                      <a:r>
                        <a:rPr lang="ru-RU" sz="1000" b="1" dirty="0" smtClean="0"/>
                        <a:t>.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Врач статист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717">
                <a:tc>
                  <a:txBody>
                    <a:bodyPr/>
                    <a:lstStyle/>
                    <a:p>
                      <a:r>
                        <a:rPr lang="ru-RU" sz="1000" b="1" dirty="0" err="1" smtClean="0"/>
                        <a:t>Высш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ru-RU" sz="1000" b="1" dirty="0" smtClean="0"/>
                    </a:p>
                    <a:p>
                      <a:r>
                        <a:rPr lang="ru-RU" sz="1000" b="1" dirty="0" smtClean="0"/>
                        <a:t>Прибыло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8981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I </a:t>
                      </a:r>
                      <a:r>
                        <a:rPr lang="ru-RU" sz="1000" b="1" dirty="0" smtClean="0"/>
                        <a:t>-</a:t>
                      </a:r>
                      <a:r>
                        <a:rPr lang="ru-RU" sz="1000" b="1" baseline="0" dirty="0" smtClean="0"/>
                        <a:t> к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2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94">
                <a:tc>
                  <a:txBody>
                    <a:bodyPr/>
                    <a:lstStyle/>
                    <a:p>
                      <a:r>
                        <a:rPr lang="ru-RU" sz="800" b="1" dirty="0" smtClean="0"/>
                        <a:t>магистр</a:t>
                      </a:r>
                      <a:endParaRPr lang="ru-RU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2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59"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Потребность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2 </a:t>
                      </a:r>
                      <a:r>
                        <a:rPr lang="ru-RU" sz="800" b="1" dirty="0" smtClean="0"/>
                        <a:t>(готовится по договору)</a:t>
                      </a:r>
                      <a:endParaRPr lang="ru-RU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 (</a:t>
                      </a:r>
                      <a:r>
                        <a:rPr lang="ru-RU" sz="800" b="1" dirty="0" smtClean="0"/>
                        <a:t>приступить</a:t>
                      </a:r>
                      <a:r>
                        <a:rPr lang="ru-RU" sz="800" b="1" baseline="0" dirty="0" smtClean="0"/>
                        <a:t> к работе ноябрь 2016 г</a:t>
                      </a:r>
                      <a:endParaRPr lang="ru-RU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11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3645024"/>
            <a:ext cx="8928992" cy="36004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Укомплектованность и потребность кадрового ресурса </a:t>
            </a:r>
            <a:r>
              <a:rPr lang="en-US" sz="1600" b="1" dirty="0" smtClean="0">
                <a:solidFill>
                  <a:srgbClr val="FF0000"/>
                </a:solidFill>
              </a:rPr>
              <a:t>II </a:t>
            </a:r>
            <a:r>
              <a:rPr lang="ru-RU" sz="1600" b="1" dirty="0" smtClean="0">
                <a:solidFill>
                  <a:srgbClr val="FF0000"/>
                </a:solidFill>
              </a:rPr>
              <a:t>уровня (Онкологический диспансер)</a:t>
            </a:r>
            <a:endParaRPr lang="ru-RU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257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82168" cy="936104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Обучение  специалистами ООД в </a:t>
            </a:r>
            <a:r>
              <a:rPr lang="ru-RU" sz="1400" b="1" dirty="0" err="1" smtClean="0">
                <a:solidFill>
                  <a:srgbClr val="FF0000"/>
                </a:solidFill>
              </a:rPr>
              <a:t>тренинговом</a:t>
            </a:r>
            <a:r>
              <a:rPr lang="ru-RU" sz="1400" b="1" dirty="0" smtClean="0">
                <a:solidFill>
                  <a:srgbClr val="FF0000"/>
                </a:solidFill>
              </a:rPr>
              <a:t> центре АГП №2 специалистов организации ПМСП по вопросам онконастороженности и раннего выявления  онкологических больных </a:t>
            </a:r>
            <a:br>
              <a:rPr lang="ru-RU" sz="1400" b="1" dirty="0" smtClean="0">
                <a:solidFill>
                  <a:srgbClr val="FF0000"/>
                </a:solidFill>
              </a:rPr>
            </a:br>
            <a:r>
              <a:rPr lang="ru-RU" sz="1400" b="1" dirty="0" smtClean="0">
                <a:solidFill>
                  <a:srgbClr val="FF0000"/>
                </a:solidFill>
              </a:rPr>
              <a:t>в период  16.05.16г- 30.08.2016 года</a:t>
            </a:r>
            <a:br>
              <a:rPr lang="ru-RU" sz="1400" b="1" dirty="0" smtClean="0">
                <a:solidFill>
                  <a:srgbClr val="FF0000"/>
                </a:solidFill>
              </a:rPr>
            </a:br>
            <a:r>
              <a:rPr lang="ru-RU" sz="1400" b="1" dirty="0" smtClean="0">
                <a:solidFill>
                  <a:srgbClr val="0070C0"/>
                </a:solidFill>
              </a:rPr>
              <a:t>ВСЕГО ОБУЧЕНЫ – 299 специалистов ПМСП</a:t>
            </a:r>
            <a:endParaRPr lang="ru-RU" sz="14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40438636"/>
              </p:ext>
            </p:extLst>
          </p:nvPr>
        </p:nvGraphicFramePr>
        <p:xfrm>
          <a:off x="107950" y="1196751"/>
          <a:ext cx="8712522" cy="5328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413"/>
                <a:gridCol w="1000435"/>
                <a:gridCol w="533565"/>
                <a:gridCol w="1000435"/>
                <a:gridCol w="800348"/>
                <a:gridCol w="600261"/>
                <a:gridCol w="600261"/>
                <a:gridCol w="1267218"/>
                <a:gridCol w="1128514"/>
                <a:gridCol w="648072"/>
              </a:tblGrid>
              <a:tr h="1046093"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Замест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директоров ПМСП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ВОП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Онкологи и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маммологи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Средний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мед персонал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Спец. Жен см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каб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Спец муж см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каб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Спец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отд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профилактики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и 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соц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-псих помощи </a:t>
                      </a:r>
                    </a:p>
                    <a:p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(Скрининг)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Регистратура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всего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75497">
                <a:tc>
                  <a:txBody>
                    <a:bodyPr/>
                    <a:lstStyle/>
                    <a:p>
                      <a:r>
                        <a:rPr lang="ru-RU" sz="1200" b="1" dirty="0" err="1" smtClean="0">
                          <a:solidFill>
                            <a:srgbClr val="FF0000"/>
                          </a:solidFill>
                        </a:rPr>
                        <a:t>Мангистау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 область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147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299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АГП №1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АГП №2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43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ЖГП № 1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52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ЖГП № 2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36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Бейнеу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Каракия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22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Жетыбай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err="1" smtClean="0">
                          <a:solidFill>
                            <a:srgbClr val="FF0000"/>
                          </a:solidFill>
                        </a:rPr>
                        <a:t>Мангистау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200" b="1" dirty="0" err="1" smtClean="0">
                          <a:solidFill>
                            <a:srgbClr val="FF0000"/>
                          </a:solidFill>
                        </a:rPr>
                        <a:t>рн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31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Мунайлы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7768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Тупкараган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 flipV="1">
            <a:off x="-1548680" y="6381327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sz="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8088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54176" cy="792088"/>
          </a:xfrm>
          <a:solidFill>
            <a:srgbClr val="FFFF00"/>
          </a:solidFill>
          <a:ln w="28575">
            <a:solidFill>
              <a:srgbClr val="FF0000"/>
            </a:solidFill>
            <a:prstDash val="solid"/>
          </a:ln>
        </p:spPr>
        <p:txBody>
          <a:bodyPr>
            <a:normAutofit fontScale="90000"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Дооснащение мед оборудованием на 2016-2020 годы</a:t>
            </a:r>
            <a:br>
              <a:rPr lang="ru-RU" sz="1600" b="1" dirty="0" smtClean="0">
                <a:solidFill>
                  <a:srgbClr val="FF0000"/>
                </a:solidFill>
              </a:rPr>
            </a:br>
            <a:r>
              <a:rPr lang="ru-RU" sz="1600" b="1" dirty="0" smtClean="0">
                <a:solidFill>
                  <a:srgbClr val="FF0000"/>
                </a:solidFill>
              </a:rPr>
              <a:t>количество медицинской техники -27 </a:t>
            </a:r>
            <a:r>
              <a:rPr lang="ru-RU" sz="1600" b="1" dirty="0" err="1" smtClean="0">
                <a:solidFill>
                  <a:srgbClr val="FF0000"/>
                </a:solidFill>
              </a:rPr>
              <a:t>ед</a:t>
            </a:r>
            <a:r>
              <a:rPr lang="ru-RU" sz="1600" b="1" dirty="0" smtClean="0">
                <a:solidFill>
                  <a:srgbClr val="FF0000"/>
                </a:solidFill>
              </a:rPr>
              <a:t/>
            </a:r>
            <a:br>
              <a:rPr lang="ru-RU" sz="1600" b="1" dirty="0" smtClean="0">
                <a:solidFill>
                  <a:srgbClr val="FF0000"/>
                </a:solidFill>
              </a:rPr>
            </a:br>
            <a:r>
              <a:rPr lang="ru-RU" sz="1600" b="1" dirty="0" smtClean="0">
                <a:solidFill>
                  <a:srgbClr val="FF0000"/>
                </a:solidFill>
              </a:rPr>
              <a:t>общая сумма – 461 822 454,0 тенге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10545959"/>
              </p:ext>
            </p:extLst>
          </p:nvPr>
        </p:nvGraphicFramePr>
        <p:xfrm>
          <a:off x="179388" y="1196975"/>
          <a:ext cx="8785223" cy="559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697"/>
                <a:gridCol w="1513014"/>
                <a:gridCol w="672450"/>
                <a:gridCol w="784526"/>
                <a:gridCol w="616413"/>
                <a:gridCol w="672450"/>
                <a:gridCol w="812995"/>
                <a:gridCol w="440291"/>
                <a:gridCol w="504056"/>
                <a:gridCol w="576064"/>
                <a:gridCol w="720080"/>
                <a:gridCol w="576187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Организации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Оборудование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2016 год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2017 год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Сумма</a:t>
                      </a:r>
                    </a:p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Тыс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тен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Источник финансирования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068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план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поставлен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На этапе пост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план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РБ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МБ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Спонсор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Лизинг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Собс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ср-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ва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8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ООД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Комплекс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обрудования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для гистологической и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имунногистохимической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лаборатории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1-комплект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92771,0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Биохим.анализатор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6500,0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Коагулометр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порт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0,400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Видеоколоноскоп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с гастроскопом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35000,0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Комплекс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 МТ для ОРИТ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10 743,0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Эндовидеохирургический комплекс и ИМН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19 388,0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Цифровой маммограф с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стреотаксической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приставкой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169,000,0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ИВЛ и НДА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60 000,0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 flipV="1">
            <a:off x="-2484784" y="6857999"/>
            <a:ext cx="72008" cy="45719"/>
          </a:xfrm>
        </p:spPr>
        <p:txBody>
          <a:bodyPr>
            <a:normAutofit fontScale="25000" lnSpcReduction="20000"/>
          </a:bodyPr>
          <a:lstStyle/>
          <a:p>
            <a:endParaRPr lang="ru-RU" sz="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8446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2168" cy="792088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</a:rPr>
              <a:t>Дооснащение мед оборудованием на 2016-2020 годы</a:t>
            </a:r>
            <a:br>
              <a:rPr lang="ru-RU" sz="1600" b="1" dirty="0">
                <a:solidFill>
                  <a:srgbClr val="FF0000"/>
                </a:solidFill>
              </a:rPr>
            </a:br>
            <a:r>
              <a:rPr lang="ru-RU" sz="1600" b="1" dirty="0">
                <a:solidFill>
                  <a:srgbClr val="FF0000"/>
                </a:solidFill>
              </a:rPr>
              <a:t>количество медицинской техники -27 </a:t>
            </a:r>
            <a:r>
              <a:rPr lang="ru-RU" sz="1600" b="1" dirty="0" err="1">
                <a:solidFill>
                  <a:srgbClr val="FF0000"/>
                </a:solidFill>
              </a:rPr>
              <a:t>ед</a:t>
            </a:r>
            <a:r>
              <a:rPr lang="ru-RU" sz="1600" b="1" dirty="0">
                <a:solidFill>
                  <a:srgbClr val="FF0000"/>
                </a:solidFill>
              </a:rPr>
              <a:t/>
            </a:r>
            <a:br>
              <a:rPr lang="ru-RU" sz="1600" b="1" dirty="0">
                <a:solidFill>
                  <a:srgbClr val="FF0000"/>
                </a:solidFill>
              </a:rPr>
            </a:br>
            <a:r>
              <a:rPr lang="ru-RU" sz="1600" b="1" dirty="0">
                <a:solidFill>
                  <a:srgbClr val="FF0000"/>
                </a:solidFill>
              </a:rPr>
              <a:t>общая сумма – 461 822 454,0 тенге</a:t>
            </a: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6942635"/>
              </p:ext>
            </p:extLst>
          </p:nvPr>
        </p:nvGraphicFramePr>
        <p:xfrm>
          <a:off x="395288" y="1196750"/>
          <a:ext cx="8569200" cy="5466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0972"/>
                <a:gridCol w="1675313"/>
                <a:gridCol w="805627"/>
                <a:gridCol w="732388"/>
                <a:gridCol w="732388"/>
                <a:gridCol w="952106"/>
                <a:gridCol w="952106"/>
                <a:gridCol w="1318300"/>
              </a:tblGrid>
              <a:tr h="432050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Организации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обрудование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2016г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2017г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2018г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2019 г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2020 г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Сумма в </a:t>
                      </a: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</a:rPr>
                        <a:t>тт</a:t>
                      </a: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(ЛИЗИНГ)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4890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УЗИ </a:t>
                      </a: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эксп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кл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55000,0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2312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826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3223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ЖЦГБ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Видеоколоноскоп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40 000,0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3628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Бейнеу ЦРБ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Видеоколоноскоп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40 000,0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3628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Бейнеу РП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025">
                <a:tc>
                  <a:txBody>
                    <a:bodyPr/>
                    <a:lstStyle/>
                    <a:p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</a:rPr>
                        <a:t>Мангистау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0000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0480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5896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</a:p>
                    <a:p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5659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 flipH="1" flipV="1">
            <a:off x="-1908720" y="6525343"/>
            <a:ext cx="72008" cy="45719"/>
          </a:xfrm>
        </p:spPr>
        <p:txBody>
          <a:bodyPr>
            <a:normAutofit fontScale="25000" lnSpcReduction="20000"/>
          </a:bodyPr>
          <a:lstStyle/>
          <a:p>
            <a:endParaRPr lang="ru-RU" sz="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0558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320"/>
            <a:ext cx="8610160" cy="490384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Проблемы и пути решения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48082235"/>
              </p:ext>
            </p:extLst>
          </p:nvPr>
        </p:nvGraphicFramePr>
        <p:xfrm>
          <a:off x="251521" y="980728"/>
          <a:ext cx="4392487" cy="5839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7"/>
                <a:gridCol w="3960440"/>
              </a:tblGrid>
              <a:tr h="40012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Проблемы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622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Рост запущенных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случаев и смертности по локализациям желудок, пищевод , легкие</a:t>
                      </a: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Отсутствие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 собственной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гистологической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и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</a:rPr>
                        <a:t>имунногистохимической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лаборатории с экспресс лабораторией</a:t>
                      </a:r>
                    </a:p>
                    <a:p>
                      <a:pPr algn="just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7989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Нехватка специалистов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 1 и 2 уровня (ПМСП и ООД). </a:t>
                      </a:r>
                    </a:p>
                    <a:p>
                      <a:pPr algn="just"/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По 1 уровню: онкологов – 7,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</a:rPr>
                        <a:t>маммологов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-10 и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</a:rPr>
                        <a:t>цитологи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, рентгенологи и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</a:rPr>
                        <a:t>эндоскописты</a:t>
                      </a:r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По 2 уровню: квалифицированных специалистов.</a:t>
                      </a:r>
                    </a:p>
                    <a:p>
                      <a:pPr algn="just"/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33826609"/>
              </p:ext>
            </p:extLst>
          </p:nvPr>
        </p:nvGraphicFramePr>
        <p:xfrm>
          <a:off x="4788024" y="980728"/>
          <a:ext cx="4146426" cy="5839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3714378"/>
              </a:tblGrid>
              <a:tr h="41727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Пути решения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7906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По локализациям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пищевод и желудок на 2017 год запланированы введение скрининговых исследовании по этапно  и по результатам данных исследовании прогнозируется выявление больных на ранних стадиях и снижение смертности.</a:t>
                      </a:r>
                    </a:p>
                    <a:p>
                      <a:pPr algn="just"/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По локализации ЗНО легких подготовлены  клинико-экономический анализ по проведению рентгеновских исследовании в группе населения 50-70 лет и в результате чего прогнозируется снижение смертности на 4,2%.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На сегодняшний день финансовые средства Акиматом области выделены, освоены 30%, площадка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для лаборатории имеется 541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</a:rPr>
                        <a:t>кв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м.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и открытие прогнозно к 16.12.2016г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727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Подготовка кадров по 1 уровню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заложены в Дорожной карте. Необходимо выполнение  поставленных задач руководителями ПМСП.</a:t>
                      </a:r>
                    </a:p>
                    <a:p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По 2 уровню (ООД) на текущий момент приглашены и прибыли  13 высококвалифицированных специалистов, проводится подготовка кадров по договору с ЗГКМУ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6944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82168" cy="562074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Целевые индикаторы для реализации Дорожной карты по внедрению интегрированной модели онкологическими заболеваниями в Мангистауской области на 2016-2019 годы</a:t>
            </a:r>
            <a:endParaRPr lang="ru-RU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013619"/>
              </p:ext>
            </p:extLst>
          </p:nvPr>
        </p:nvGraphicFramePr>
        <p:xfrm>
          <a:off x="251521" y="980727"/>
          <a:ext cx="8712966" cy="5688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705"/>
                <a:gridCol w="2828996"/>
                <a:gridCol w="797922"/>
                <a:gridCol w="725383"/>
                <a:gridCol w="1447796"/>
                <a:gridCol w="799408"/>
                <a:gridCol w="719467"/>
                <a:gridCol w="959289"/>
              </a:tblGrid>
              <a:tr h="392108">
                <a:tc row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№ </a:t>
                      </a:r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</a:rPr>
                        <a:t>пп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Целевой индикатор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Ед. </a:t>
                      </a: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изм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Годы реализации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2446">
                <a:tc v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Исполнение 2016г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За 9 </a:t>
                      </a:r>
                      <a:r>
                        <a:rPr lang="ru-RU" sz="1600" b="1" dirty="0" err="1" smtClean="0">
                          <a:solidFill>
                            <a:srgbClr val="FF0000"/>
                          </a:solidFill>
                        </a:rPr>
                        <a:t>мес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20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Смертность от ЗНО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 на 100 </a:t>
                      </a:r>
                      <a:r>
                        <a:rPr lang="ru-RU" sz="1400" b="1" dirty="0" err="1" smtClean="0">
                          <a:solidFill>
                            <a:srgbClr val="FF0000"/>
                          </a:solidFill>
                        </a:rPr>
                        <a:t>тыс.население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% ооо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60,6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58,9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60,5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60,4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60,2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20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Ранняя выявляемость ЗНО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</a:rPr>
                        <a:t> стадия), удельный вес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15,3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17,6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15,4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15,6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16,0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550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Удельный вес 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III-IV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 стадии ЗНО визуальной локализации, удельный вес в %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15,0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12,6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14,8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14,7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14,5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20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Удельный вес больных со ЗНО, живущих 5 и более лет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41,0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40,9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41,3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41,7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42,0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7396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Охват специализированным противоопухолевым лечением больных, подлежащих лечению, из числа впервые выявленных ЗНО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93,0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91,7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93,1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93,2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93,4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8821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</a:rPr>
              <a:t>Исполнение дорожной карты </a:t>
            </a:r>
            <a:endParaRPr lang="ru-RU" sz="1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54176" cy="5760640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sz="1800" dirty="0" smtClean="0"/>
              <a:t>Всего запланировано за </a:t>
            </a:r>
            <a:r>
              <a:rPr lang="en-US" sz="1800" dirty="0" smtClean="0"/>
              <a:t>I-III </a:t>
            </a:r>
            <a:r>
              <a:rPr lang="ru-RU" sz="1800" dirty="0" smtClean="0"/>
              <a:t>квартал 2016 года 48– мероприятий , из которых: </a:t>
            </a:r>
          </a:p>
          <a:p>
            <a:pPr algn="just"/>
            <a:r>
              <a:rPr lang="ru-RU" sz="1800" b="1" dirty="0" smtClean="0">
                <a:solidFill>
                  <a:srgbClr val="FF0000"/>
                </a:solidFill>
              </a:rPr>
              <a:t>выполнены – 42 (87,5%) </a:t>
            </a:r>
            <a:r>
              <a:rPr lang="ru-RU" sz="1800" dirty="0" smtClean="0"/>
              <a:t>в том числе закуп </a:t>
            </a:r>
            <a:r>
              <a:rPr lang="ru-RU" sz="1800" dirty="0" err="1" smtClean="0"/>
              <a:t>видеоколоноскопа</a:t>
            </a:r>
            <a:r>
              <a:rPr lang="ru-RU" sz="1800" dirty="0" smtClean="0"/>
              <a:t> с гастроскопом (раздел – укрепление материально-технической базы )</a:t>
            </a:r>
            <a:endParaRPr lang="ru-RU" sz="1800" b="1" dirty="0" smtClean="0">
              <a:solidFill>
                <a:srgbClr val="FF0000"/>
              </a:solidFill>
            </a:endParaRPr>
          </a:p>
          <a:p>
            <a:pPr algn="just"/>
            <a:r>
              <a:rPr lang="ru-RU" sz="1800" b="1" dirty="0" smtClean="0">
                <a:solidFill>
                  <a:srgbClr val="FF0000"/>
                </a:solidFill>
              </a:rPr>
              <a:t>В процессе выполнения – 4 (8,3%)</a:t>
            </a:r>
          </a:p>
          <a:p>
            <a:pPr algn="just"/>
            <a:r>
              <a:rPr lang="ru-RU" sz="1800" b="1" dirty="0" smtClean="0">
                <a:solidFill>
                  <a:srgbClr val="FF0000"/>
                </a:solidFill>
              </a:rPr>
              <a:t>1)</a:t>
            </a:r>
            <a:r>
              <a:rPr lang="ru-RU" sz="1800" dirty="0" smtClean="0"/>
              <a:t>организация гистологической и </a:t>
            </a:r>
            <a:r>
              <a:rPr lang="ru-RU" sz="1800" dirty="0" err="1" smtClean="0"/>
              <a:t>имунногистохимических</a:t>
            </a:r>
            <a:r>
              <a:rPr lang="ru-RU" sz="1800" dirty="0" smtClean="0"/>
              <a:t> лаборатории </a:t>
            </a:r>
            <a:r>
              <a:rPr lang="ru-RU" sz="1800" b="1" dirty="0" smtClean="0">
                <a:solidFill>
                  <a:srgbClr val="FF0000"/>
                </a:solidFill>
              </a:rPr>
              <a:t>2)</a:t>
            </a:r>
            <a:r>
              <a:rPr lang="ru-RU" sz="1800" dirty="0" smtClean="0"/>
              <a:t>формирование базы данных больных группы риска (информацию не подали  - 3 организации ПМСП: </a:t>
            </a:r>
            <a:r>
              <a:rPr lang="ru-RU" sz="1800" dirty="0"/>
              <a:t> </a:t>
            </a:r>
            <a:r>
              <a:rPr lang="ru-RU" sz="1800" dirty="0" err="1" smtClean="0"/>
              <a:t>Каракия</a:t>
            </a:r>
            <a:r>
              <a:rPr lang="ru-RU" sz="1800" dirty="0" smtClean="0"/>
              <a:t>, Жетыбай, </a:t>
            </a:r>
            <a:r>
              <a:rPr lang="ru-RU" sz="1800" dirty="0" err="1" smtClean="0"/>
              <a:t>Мангистауский</a:t>
            </a:r>
            <a:r>
              <a:rPr lang="ru-RU" sz="1800" dirty="0" smtClean="0"/>
              <a:t> район).</a:t>
            </a:r>
          </a:p>
          <a:p>
            <a:pPr algn="just"/>
            <a:r>
              <a:rPr lang="ru-RU" sz="1800" b="1" dirty="0" smtClean="0">
                <a:solidFill>
                  <a:srgbClr val="FF0000"/>
                </a:solidFill>
              </a:rPr>
              <a:t>3)</a:t>
            </a:r>
            <a:r>
              <a:rPr lang="ru-RU" sz="1800" dirty="0" smtClean="0"/>
              <a:t>открытие кабинета телемедицины по передаче из </a:t>
            </a:r>
            <a:r>
              <a:rPr lang="ru-RU" sz="1800" dirty="0" err="1" smtClean="0"/>
              <a:t>Мунайлийнской</a:t>
            </a:r>
            <a:r>
              <a:rPr lang="ru-RU" sz="1800" dirty="0" smtClean="0"/>
              <a:t> ЦРБ в ООД (перераспределению ресурсов).</a:t>
            </a:r>
          </a:p>
          <a:p>
            <a:pPr algn="just"/>
            <a:r>
              <a:rPr lang="ru-RU" sz="1800" b="1" dirty="0" smtClean="0">
                <a:solidFill>
                  <a:srgbClr val="FF0000"/>
                </a:solidFill>
              </a:rPr>
              <a:t>4)</a:t>
            </a:r>
            <a:r>
              <a:rPr lang="ru-RU" sz="1800" dirty="0" smtClean="0"/>
              <a:t>Внедрение локальных информационных  систем в ООД и медицинских организациях области на основе развития механизма ГЧП в здравоохранении с участием ТОО «Жар</a:t>
            </a:r>
            <a:r>
              <a:rPr lang="kk-KZ" sz="1800" dirty="0" smtClean="0"/>
              <a:t>қ</a:t>
            </a:r>
            <a:r>
              <a:rPr lang="ru-RU" sz="1800" dirty="0" err="1" smtClean="0"/>
              <a:t>ын</a:t>
            </a:r>
            <a:r>
              <a:rPr lang="ru-RU" sz="1800" dirty="0" smtClean="0"/>
              <a:t> </a:t>
            </a:r>
            <a:r>
              <a:rPr lang="ru-RU" sz="1800" dirty="0" err="1" smtClean="0"/>
              <a:t>болашақ</a:t>
            </a:r>
            <a:r>
              <a:rPr lang="ru-RU" sz="1800" dirty="0" smtClean="0"/>
              <a:t>»</a:t>
            </a:r>
          </a:p>
          <a:p>
            <a:pPr algn="just"/>
            <a:r>
              <a:rPr lang="ru-RU" sz="1800" dirty="0" smtClean="0"/>
              <a:t>Не выполнены – 2 (4,2%)</a:t>
            </a:r>
          </a:p>
          <a:p>
            <a:pPr algn="just"/>
            <a:r>
              <a:rPr lang="ru-RU" sz="1800" dirty="0" smtClean="0"/>
              <a:t>1)подготовка специалиста </a:t>
            </a:r>
            <a:r>
              <a:rPr lang="ru-RU" sz="1800" dirty="0" err="1" smtClean="0"/>
              <a:t>цитолога</a:t>
            </a:r>
            <a:r>
              <a:rPr lang="ru-RU" sz="1800" dirty="0" smtClean="0"/>
              <a:t> ЖГП №1 на 2016год</a:t>
            </a:r>
          </a:p>
          <a:p>
            <a:pPr algn="just"/>
            <a:r>
              <a:rPr lang="ru-RU" sz="1800" dirty="0" smtClean="0"/>
              <a:t>2)подготовка специалистов: онколога , маммолога  и </a:t>
            </a:r>
            <a:r>
              <a:rPr lang="ru-RU" sz="1800" dirty="0" err="1" smtClean="0"/>
              <a:t>эндоскописта</a:t>
            </a:r>
            <a:r>
              <a:rPr lang="ru-RU" sz="1800" dirty="0" smtClean="0"/>
              <a:t> в ЖГП №2 на 2016 год</a:t>
            </a:r>
            <a:endParaRPr lang="en-US" sz="1400" dirty="0" smtClean="0"/>
          </a:p>
          <a:p>
            <a:pPr marL="82296" indent="0">
              <a:buNone/>
            </a:pPr>
            <a:endParaRPr lang="ru-RU" sz="1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94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432048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ЗАБОЛЕВАЕМОСТЬ ЗНО </a:t>
            </a:r>
            <a:endParaRPr lang="ru-RU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4276192"/>
              </p:ext>
            </p:extLst>
          </p:nvPr>
        </p:nvGraphicFramePr>
        <p:xfrm>
          <a:off x="179512" y="553767"/>
          <a:ext cx="8641705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404106"/>
              </p:ext>
            </p:extLst>
          </p:nvPr>
        </p:nvGraphicFramePr>
        <p:xfrm>
          <a:off x="250825" y="5147534"/>
          <a:ext cx="8713663" cy="144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229"/>
                <a:gridCol w="395570"/>
                <a:gridCol w="648072"/>
                <a:gridCol w="504056"/>
                <a:gridCol w="576064"/>
                <a:gridCol w="648072"/>
                <a:gridCol w="504056"/>
                <a:gridCol w="648072"/>
                <a:gridCol w="648072"/>
                <a:gridCol w="720080"/>
                <a:gridCol w="720080"/>
                <a:gridCol w="720080"/>
                <a:gridCol w="720080"/>
                <a:gridCol w="720080"/>
              </a:tblGrid>
              <a:tr h="391411">
                <a:tc gridSpan="2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РК  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МО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6621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26153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516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142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0717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26928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639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176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125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1411">
                <a:tc gridSpan="2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Динамика роста в %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20,2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23,5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 21,4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34,7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153,7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- 5,3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-8,9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19,9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22,1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7,2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4</a:t>
            </a:fld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3491880" y="3501008"/>
            <a:ext cx="648072" cy="6120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6084168" y="3501008"/>
            <a:ext cx="648714" cy="679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6732882" y="3501008"/>
            <a:ext cx="647430" cy="679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07504" y="5517232"/>
            <a:ext cx="936104" cy="122413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07927" y="4547667"/>
            <a:ext cx="6408712" cy="254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Рейтинг: по заболеваемости -16 место, по динамике выявляемости-1 место по РК</a:t>
            </a:r>
            <a:endParaRPr lang="ru-RU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797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360040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</a:rPr>
              <a:t>Показатели смертности</a:t>
            </a:r>
            <a:endParaRPr lang="ru-RU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99935940"/>
              </p:ext>
            </p:extLst>
          </p:nvPr>
        </p:nvGraphicFramePr>
        <p:xfrm>
          <a:off x="107504" y="548680"/>
          <a:ext cx="882148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Объект 1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59583520"/>
              </p:ext>
            </p:extLst>
          </p:nvPr>
        </p:nvGraphicFramePr>
        <p:xfrm>
          <a:off x="107950" y="4941167"/>
          <a:ext cx="8928546" cy="1598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19"/>
                <a:gridCol w="632619"/>
                <a:gridCol w="632619"/>
                <a:gridCol w="549969"/>
                <a:gridCol w="648072"/>
                <a:gridCol w="648072"/>
                <a:gridCol w="576064"/>
                <a:gridCol w="576064"/>
                <a:gridCol w="648072"/>
                <a:gridCol w="720080"/>
                <a:gridCol w="720080"/>
                <a:gridCol w="504056"/>
                <a:gridCol w="720080"/>
                <a:gridCol w="720080"/>
              </a:tblGrid>
              <a:tr h="432049">
                <a:tc gridSpan="2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Индикатор</a:t>
                      </a: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</a:rPr>
                        <a:t> - </a:t>
                      </a:r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60,6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РК  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МО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ЖГП №1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Бейнеу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Жетыбай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Тупкараган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38764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11312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270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27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9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9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38764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11207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279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40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28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13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13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89327">
                <a:tc gridSpan="2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Динамика роста 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удельн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. веса в %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- 2,3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0,3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- 12,6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- 54,9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46,2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118,1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- 1,2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40,8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18,1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27,4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5</a:t>
            </a:fld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67991" y="2060848"/>
            <a:ext cx="866850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2401757" y="3452169"/>
            <a:ext cx="576064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3707904" y="3356992"/>
            <a:ext cx="576064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 flipH="1">
            <a:off x="-540568" y="6597352"/>
            <a:ext cx="108011" cy="4571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11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320"/>
            <a:ext cx="8928992" cy="346368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600" dirty="0" err="1" smtClean="0">
                <a:solidFill>
                  <a:srgbClr val="FF0000"/>
                </a:solidFill>
              </a:rPr>
              <a:t>Выявляемость</a:t>
            </a:r>
            <a:r>
              <a:rPr lang="ru-RU" sz="1600" dirty="0" smtClean="0">
                <a:solidFill>
                  <a:srgbClr val="FF0000"/>
                </a:solidFill>
              </a:rPr>
              <a:t> ЗН </a:t>
            </a:r>
            <a:r>
              <a:rPr lang="en-US" sz="1600" dirty="0" smtClean="0">
                <a:solidFill>
                  <a:srgbClr val="FF0000"/>
                </a:solidFill>
              </a:rPr>
              <a:t>I-II</a:t>
            </a:r>
            <a:r>
              <a:rPr lang="ru-RU" sz="1600" dirty="0" smtClean="0">
                <a:solidFill>
                  <a:srgbClr val="FF0000"/>
                </a:solidFill>
              </a:rPr>
              <a:t> стадии</a:t>
            </a: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09143270"/>
              </p:ext>
            </p:extLst>
          </p:nvPr>
        </p:nvGraphicFramePr>
        <p:xfrm>
          <a:off x="107504" y="692696"/>
          <a:ext cx="900645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48082116"/>
              </p:ext>
            </p:extLst>
          </p:nvPr>
        </p:nvGraphicFramePr>
        <p:xfrm>
          <a:off x="35489" y="5369768"/>
          <a:ext cx="900100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28"/>
                <a:gridCol w="642928"/>
                <a:gridCol w="642928"/>
                <a:gridCol w="539233"/>
                <a:gridCol w="580709"/>
                <a:gridCol w="508121"/>
                <a:gridCol w="508121"/>
                <a:gridCol w="508121"/>
                <a:gridCol w="580709"/>
                <a:gridCol w="653297"/>
                <a:gridCol w="725887"/>
                <a:gridCol w="653297"/>
                <a:gridCol w="725887"/>
                <a:gridCol w="1088838"/>
              </a:tblGrid>
              <a:tr h="363488">
                <a:tc gridSpan="2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РК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МО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900" b="1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err="1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528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14396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279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899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15353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352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107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8856">
                <a:tc grid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Динамика уд. Веса в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4,3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1,8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19,9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- 8,5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-3,4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- 37,9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17,0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- 4,7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7,0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- 17,9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19,1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- 5,1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6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5085184"/>
            <a:ext cx="712879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Рейтинг:  удельному весу – 12 место, по динамике роста – 8 место по РК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6732240" y="3861048"/>
            <a:ext cx="792088" cy="7920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777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360040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</a:rPr>
              <a:t>Выявляемость на ранних  стадиях (1 стадия) </a:t>
            </a:r>
            <a:endParaRPr lang="ru-RU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07116944"/>
              </p:ext>
            </p:extLst>
          </p:nvPr>
        </p:nvGraphicFramePr>
        <p:xfrm>
          <a:off x="179512" y="764704"/>
          <a:ext cx="8785225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99286901"/>
              </p:ext>
            </p:extLst>
          </p:nvPr>
        </p:nvGraphicFramePr>
        <p:xfrm>
          <a:off x="179388" y="5289144"/>
          <a:ext cx="8785099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46"/>
                <a:gridCol w="604846"/>
                <a:gridCol w="594999"/>
                <a:gridCol w="594999"/>
                <a:gridCol w="614694"/>
                <a:gridCol w="604846"/>
                <a:gridCol w="604846"/>
                <a:gridCol w="604846"/>
                <a:gridCol w="604846"/>
                <a:gridCol w="644473"/>
                <a:gridCol w="694066"/>
                <a:gridCol w="694066"/>
                <a:gridCol w="694066"/>
                <a:gridCol w="624660"/>
              </a:tblGrid>
              <a:tr h="372104">
                <a:tc grid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Индикатор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</a:rPr>
                        <a:t> - 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15,3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РК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МО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ЖГП №2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FF00"/>
                          </a:solidFill>
                        </a:rPr>
                        <a:t>Каракия</a:t>
                      </a:r>
                      <a:endParaRPr lang="ru-RU" sz="9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FF00"/>
                          </a:solidFill>
                        </a:rPr>
                        <a:t>Мунайлы</a:t>
                      </a:r>
                      <a:endParaRPr lang="ru-RU" sz="9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45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5262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67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10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249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6086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113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7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249">
                <a:tc grid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Динамика уд. Веса в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21,4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33,3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76,4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27,6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- 22,8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92,1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- 10,0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60,9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72,1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- 13,4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65,1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7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-802312" y="6791671"/>
            <a:ext cx="45719" cy="4571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800" dirty="0">
              <a:solidFill>
                <a:srgbClr val="FF0000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4067944" y="3573016"/>
            <a:ext cx="648072" cy="7200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043608" y="4941168"/>
            <a:ext cx="698477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Рейтинг: 13- место по показателю, по динамике роста -3 место по РК</a:t>
            </a:r>
            <a:endParaRPr lang="ru-RU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657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432048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Запущенные случаи </a:t>
            </a:r>
            <a:r>
              <a:rPr lang="en-US" sz="1600" b="1" dirty="0" smtClean="0">
                <a:solidFill>
                  <a:srgbClr val="FF0000"/>
                </a:solidFill>
              </a:rPr>
              <a:t>IV</a:t>
            </a:r>
            <a:r>
              <a:rPr lang="ru-RU" sz="1600" b="1" dirty="0" smtClean="0">
                <a:solidFill>
                  <a:srgbClr val="FF0000"/>
                </a:solidFill>
              </a:rPr>
              <a:t> стадия (общая)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63833192"/>
              </p:ext>
            </p:extLst>
          </p:nvPr>
        </p:nvGraphicFramePr>
        <p:xfrm>
          <a:off x="179512" y="692696"/>
          <a:ext cx="8856663" cy="4248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58579767"/>
              </p:ext>
            </p:extLst>
          </p:nvPr>
        </p:nvGraphicFramePr>
        <p:xfrm>
          <a:off x="107950" y="5157788"/>
          <a:ext cx="8928094" cy="159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721"/>
                <a:gridCol w="513961"/>
                <a:gridCol w="576064"/>
                <a:gridCol w="504056"/>
                <a:gridCol w="504056"/>
                <a:gridCol w="504056"/>
                <a:gridCol w="504056"/>
                <a:gridCol w="504056"/>
                <a:gridCol w="648072"/>
                <a:gridCol w="864096"/>
                <a:gridCol w="792088"/>
                <a:gridCol w="648072"/>
                <a:gridCol w="792088"/>
                <a:gridCol w="935652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Индикатор</a:t>
                      </a: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РК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МО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ЖГП №1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FF00"/>
                          </a:solidFill>
                        </a:rPr>
                        <a:t>Бейнеу</a:t>
                      </a:r>
                      <a:endParaRPr lang="ru-RU" sz="9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FF00"/>
                          </a:solidFill>
                        </a:rPr>
                        <a:t>Мунайлы</a:t>
                      </a:r>
                      <a:endParaRPr lang="ru-RU" sz="9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FF00"/>
                          </a:solidFill>
                        </a:rPr>
                        <a:t>Тупкараган</a:t>
                      </a:r>
                      <a:endParaRPr lang="ru-RU" sz="9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3115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43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3067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61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8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13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Динамика уд. Веса в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- 5,5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14,5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39,7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rgbClr val="FFFF00"/>
                          </a:solidFill>
                        </a:rPr>
                        <a:t>190,2</a:t>
                      </a:r>
                      <a:endParaRPr lang="ru-RU" sz="105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- 35,2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130,2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- 32,9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- 46,6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- 16,3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185,1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200,0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4658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360040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Запущенные случаи </a:t>
            </a:r>
            <a:r>
              <a:rPr lang="en-US" sz="1600" b="1" dirty="0" smtClean="0">
                <a:solidFill>
                  <a:srgbClr val="FF0000"/>
                </a:solidFill>
              </a:rPr>
              <a:t>III-IV</a:t>
            </a:r>
            <a:r>
              <a:rPr lang="ru-RU" sz="1600" b="1" dirty="0" smtClean="0">
                <a:solidFill>
                  <a:srgbClr val="FF0000"/>
                </a:solidFill>
              </a:rPr>
              <a:t> стадии визуальной локализации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9520523"/>
              </p:ext>
            </p:extLst>
          </p:nvPr>
        </p:nvGraphicFramePr>
        <p:xfrm>
          <a:off x="179388" y="548680"/>
          <a:ext cx="8785225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96287751"/>
              </p:ext>
            </p:extLst>
          </p:nvPr>
        </p:nvGraphicFramePr>
        <p:xfrm>
          <a:off x="107950" y="5085185"/>
          <a:ext cx="8826496" cy="1701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464"/>
                <a:gridCol w="449210"/>
                <a:gridCol w="576064"/>
                <a:gridCol w="576064"/>
                <a:gridCol w="576064"/>
                <a:gridCol w="576064"/>
                <a:gridCol w="504056"/>
                <a:gridCol w="576064"/>
                <a:gridCol w="648072"/>
                <a:gridCol w="720080"/>
                <a:gridCol w="720080"/>
                <a:gridCol w="720080"/>
                <a:gridCol w="720080"/>
                <a:gridCol w="834054"/>
              </a:tblGrid>
              <a:tr h="411409">
                <a:tc grid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Индикатор – 15,0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РК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МО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ЖГП №1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ЖГП №2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rgbClr val="FFFF00"/>
                          </a:solidFill>
                        </a:rPr>
                        <a:t>Манг</a:t>
                      </a:r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FFFF00"/>
                          </a:solidFill>
                        </a:rPr>
                        <a:t>рн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FF00"/>
                          </a:solidFill>
                        </a:rPr>
                        <a:t>Тупкараган</a:t>
                      </a:r>
                      <a:endParaRPr lang="ru-RU" sz="9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8503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1513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85036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1387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74702">
                <a:tc grid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Динамика уд. Веса в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- 14,4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- 14,3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- 51,4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- 66,5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rgbClr val="FFFF00"/>
                          </a:solidFill>
                        </a:rPr>
                        <a:t>85,2</a:t>
                      </a:r>
                      <a:endParaRPr lang="ru-RU" sz="105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100,0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- 15,5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12,6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-200,0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166,0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- 20,6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71,7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9</a:t>
            </a:fld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8172400" y="3717032"/>
            <a:ext cx="576064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6732240" y="3717032"/>
            <a:ext cx="720080" cy="7200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5508104" y="3717032"/>
            <a:ext cx="504056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4139952" y="3717032"/>
            <a:ext cx="576064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3419872" y="3717032"/>
            <a:ext cx="576064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3299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10977</TotalTime>
  <Words>1878</Words>
  <Application>Microsoft Office PowerPoint</Application>
  <PresentationFormat>Экран (4:3)</PresentationFormat>
  <Paragraphs>992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ГКП на ПХВ «Областной онкологический диспансер»</vt:lpstr>
      <vt:lpstr>Целевые индикаторы для реализации Дорожной карты по внедрению интегрированной модели онкологическими заболеваниями в Мангистауской области на 2016-2019 годы</vt:lpstr>
      <vt:lpstr>Исполнение дорожной карты </vt:lpstr>
      <vt:lpstr>ЗАБОЛЕВАЕМОСТЬ ЗНО </vt:lpstr>
      <vt:lpstr>Показатели смертности</vt:lpstr>
      <vt:lpstr>Выявляемость ЗН I-II стадии</vt:lpstr>
      <vt:lpstr>Выявляемость на ранних  стадиях (1 стадия) </vt:lpstr>
      <vt:lpstr>Запущенные случаи IV стадия (общая)</vt:lpstr>
      <vt:lpstr>Запущенные случаи III-IV стадии визуальной локализации</vt:lpstr>
      <vt:lpstr> 5 летняя выживаемость и охват специализированным лечение</vt:lpstr>
      <vt:lpstr>Укомплектованность и потребность кадрового ресурса I- уровня (ПМСП)</vt:lpstr>
      <vt:lpstr>Обучение  специалистами ООД в тренинговом центре АГП №2 специалистов организации ПМСП по вопросам онконастороженности и раннего выявления  онкологических больных  в период  16.05.16г- 30.08.2016 года ВСЕГО ОБУЧЕНЫ – 299 специалистов ПМСП</vt:lpstr>
      <vt:lpstr>Дооснащение мед оборудованием на 2016-2020 годы количество медицинской техники -27 ед общая сумма – 461 822 454,0 тенге</vt:lpstr>
      <vt:lpstr>Дооснащение мед оборудованием на 2016-2020 годы количество медицинской техники -27 ед общая сумма – 461 822 454,0 тенге</vt:lpstr>
      <vt:lpstr>Проблемы и пути решения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630</cp:revision>
  <cp:lastPrinted>2016-10-12T04:45:57Z</cp:lastPrinted>
  <dcterms:created xsi:type="dcterms:W3CDTF">2016-01-21T13:10:25Z</dcterms:created>
  <dcterms:modified xsi:type="dcterms:W3CDTF">2016-10-12T04:46:50Z</dcterms:modified>
</cp:coreProperties>
</file>