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76504954719929"/>
          <c:y val="0.15224863062700711"/>
          <c:w val="0.81779684509730743"/>
          <c:h val="0.7624187199378512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заболеваемость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1"/>
              <c:layout>
                <c:manualLayout>
                  <c:x val="-3.2675954683296919E-2"/>
                  <c:y val="5.3090399989349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24962699755556E-2"/>
                  <c:y val="5.3090399989349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7823299311814201E-2"/>
                  <c:y val="3.52922298374410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110135468943522E-2"/>
                  <c:y val="5.3090399989349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7823299311814201E-2"/>
                  <c:y val="6.79222084492725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B05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87.3</c:v>
                </c:pt>
                <c:pt idx="1">
                  <c:v>106</c:v>
                </c:pt>
                <c:pt idx="2">
                  <c:v>113.9</c:v>
                </c:pt>
                <c:pt idx="3">
                  <c:v>123.6</c:v>
                </c:pt>
                <c:pt idx="4">
                  <c:v>121.2</c:v>
                </c:pt>
                <c:pt idx="5">
                  <c:v>121.4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4150784"/>
        <c:axId val="29869568"/>
      </c:lineChart>
      <c:catAx>
        <c:axId val="2415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ru-RU"/>
          </a:p>
        </c:txPr>
        <c:crossAx val="29869568"/>
        <c:crosses val="autoZero"/>
        <c:auto val="1"/>
        <c:lblAlgn val="ctr"/>
        <c:lblOffset val="100"/>
        <c:noMultiLvlLbl val="0"/>
      </c:catAx>
      <c:valAx>
        <c:axId val="29869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ru-RU"/>
          </a:p>
        </c:txPr>
        <c:crossAx val="24150784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00206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1312301706741"/>
          <c:y val="7.3653667307334636E-2"/>
          <c:w val="0.81180283830795774"/>
          <c:h val="0.6875952631905263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0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56.5</c:v>
                </c:pt>
                <c:pt idx="1">
                  <c:v>56.6</c:v>
                </c:pt>
                <c:pt idx="2">
                  <c:v>62.9</c:v>
                </c:pt>
                <c:pt idx="3">
                  <c:v>62.5</c:v>
                </c:pt>
                <c:pt idx="4">
                  <c:v>59.8</c:v>
                </c:pt>
                <c:pt idx="5">
                  <c:v>59.3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055616"/>
        <c:axId val="7066752"/>
      </c:lineChart>
      <c:catAx>
        <c:axId val="705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</a:defRPr>
            </a:pPr>
            <a:endParaRPr lang="ru-RU"/>
          </a:p>
        </c:txPr>
        <c:crossAx val="7066752"/>
        <c:crosses val="autoZero"/>
        <c:auto val="1"/>
        <c:lblAlgn val="ctr"/>
        <c:lblOffset val="100"/>
        <c:noMultiLvlLbl val="0"/>
      </c:catAx>
      <c:valAx>
        <c:axId val="7066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ru-RU"/>
          </a:p>
        </c:txPr>
        <c:crossAx val="7055616"/>
        <c:crosses val="autoZero"/>
        <c:crossBetween val="between"/>
      </c:valAx>
      <c:spPr>
        <a:ln>
          <a:solidFill>
            <a:srgbClr val="FF0000"/>
          </a:solidFill>
        </a:ln>
      </c:spPr>
    </c:plotArea>
    <c:plotVisOnly val="1"/>
    <c:dispBlanksAs val="gap"/>
    <c:showDLblsOverMax val="0"/>
  </c:chart>
  <c:spPr>
    <a:ln>
      <a:solidFill>
        <a:srgbClr val="00206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0.14103</cdr:x>
      <cdr:y>0.75676</cdr:y>
    </cdr:from>
    <cdr:to>
      <cdr:x>0.21795</cdr:x>
      <cdr:y>0.83784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92088" y="2016224"/>
          <a:ext cx="43204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430</a:t>
          </a:r>
          <a:endParaRPr lang="ru-RU" sz="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0.28205</cdr:x>
      <cdr:y>0.75676</cdr:y>
    </cdr:from>
    <cdr:to>
      <cdr:x>0.35897</cdr:x>
      <cdr:y>0.83784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584176" y="2016224"/>
          <a:ext cx="43204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567</a:t>
          </a:r>
          <a:endParaRPr lang="ru-RU" sz="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0.55128</cdr:x>
      <cdr:y>0.75676</cdr:y>
    </cdr:from>
    <cdr:to>
      <cdr:x>0.62821</cdr:x>
      <cdr:y>0.83784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096344" y="2016224"/>
          <a:ext cx="43204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714</a:t>
          </a:r>
          <a:endParaRPr lang="ru-RU" sz="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0.69231</cdr:x>
      <cdr:y>0.75676</cdr:y>
    </cdr:from>
    <cdr:to>
      <cdr:x>0.76923</cdr:x>
      <cdr:y>0.83784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888432" y="2016224"/>
          <a:ext cx="43204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722</a:t>
          </a:r>
          <a:endParaRPr lang="ru-RU" sz="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0.82051</cdr:x>
      <cdr:y>0.75676</cdr:y>
    </cdr:from>
    <cdr:to>
      <cdr:x>0.89744</cdr:x>
      <cdr:y>0.83784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608512" y="2016224"/>
          <a:ext cx="43204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746</a:t>
          </a:r>
          <a:endParaRPr lang="ru-RU" sz="800" b="1" dirty="0">
            <a:solidFill>
              <a:srgbClr val="FF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288031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ГКП на ПХВ «Областной онкологический диспансер»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288032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Внедрение </a:t>
            </a:r>
          </a:p>
          <a:p>
            <a:pPr>
              <a:spcBef>
                <a:spcPct val="0"/>
              </a:spcBef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интегрированной модели здравоохранения по управлению онкологическими заболеваниями</a:t>
            </a:r>
            <a:endParaRPr lang="tr-TR" alt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5805264"/>
            <a:ext cx="36004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/>
              <a:t>Г</a:t>
            </a:r>
            <a:r>
              <a:rPr lang="ru-RU" sz="1200" b="1" dirty="0" err="1" smtClean="0">
                <a:solidFill>
                  <a:srgbClr val="002060"/>
                </a:solidFill>
              </a:rPr>
              <a:t>г</a:t>
            </a:r>
            <a:r>
              <a:rPr lang="ru-RU" sz="1200" b="1" dirty="0" smtClean="0">
                <a:solidFill>
                  <a:srgbClr val="002060"/>
                </a:solidFill>
              </a:rPr>
              <a:t> Актау февраль 2016 г</a:t>
            </a:r>
            <a:r>
              <a:rPr lang="ru-RU" sz="1200" dirty="0" smtClean="0">
                <a:solidFill>
                  <a:srgbClr val="002060"/>
                </a:solidFill>
              </a:rPr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7023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04056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ru-RU" sz="1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ЗЛОКАЧЕСТВЕННЫЕ НОВООБРАЗОВАНИЯ </a:t>
            </a:r>
            <a:br>
              <a:rPr lang="ru-RU" sz="1000" b="1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Показатель и структура заболеваемости , смертность от ЗН</a:t>
            </a:r>
            <a:r>
              <a:rPr lang="tr-TR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tr-TR" sz="10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1000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0" y="692697"/>
            <a:ext cx="9086800" cy="216023"/>
          </a:xfrm>
          <a:solidFill>
            <a:srgbClr val="FFFF00"/>
          </a:solidFill>
          <a:ln>
            <a:solidFill>
              <a:srgbClr val="002060"/>
            </a:solidFill>
          </a:ln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Заболеваемость ЗНО </a:t>
            </a:r>
            <a:r>
              <a:rPr lang="ru-RU" sz="1200" dirty="0" err="1" smtClean="0">
                <a:solidFill>
                  <a:srgbClr val="002060"/>
                </a:solidFill>
              </a:rPr>
              <a:t>Мангистауской</a:t>
            </a:r>
            <a:r>
              <a:rPr lang="ru-RU" sz="1200" dirty="0" smtClean="0">
                <a:solidFill>
                  <a:srgbClr val="002060"/>
                </a:solidFill>
              </a:rPr>
              <a:t> области 2010-2015 </a:t>
            </a:r>
            <a:r>
              <a:rPr lang="ru-RU" sz="1200" dirty="0" err="1" smtClean="0">
                <a:solidFill>
                  <a:srgbClr val="002060"/>
                </a:solidFill>
              </a:rPr>
              <a:t>гг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half" idx="3"/>
          </p:nvPr>
        </p:nvSpPr>
        <p:spPr>
          <a:xfrm>
            <a:off x="107504" y="4149080"/>
            <a:ext cx="8979296" cy="216024"/>
          </a:xfrm>
          <a:solidFill>
            <a:srgbClr val="FFFF00"/>
          </a:solidFill>
          <a:ln>
            <a:solidFill>
              <a:srgbClr val="002060"/>
            </a:solidFill>
          </a:ln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Смертность от ЗНО </a:t>
            </a:r>
            <a:r>
              <a:rPr lang="ru-RU" sz="1200" dirty="0" err="1" smtClean="0">
                <a:solidFill>
                  <a:srgbClr val="002060"/>
                </a:solidFill>
              </a:rPr>
              <a:t>Мангистауской</a:t>
            </a:r>
            <a:r>
              <a:rPr lang="ru-RU" sz="1200" dirty="0" smtClean="0">
                <a:solidFill>
                  <a:srgbClr val="002060"/>
                </a:solidFill>
              </a:rPr>
              <a:t> области 2010-2015 гг.</a:t>
            </a:r>
            <a:endParaRPr lang="ru-RU" sz="1200" dirty="0">
              <a:solidFill>
                <a:srgbClr val="002060"/>
              </a:solidFill>
            </a:endParaRPr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92039097"/>
              </p:ext>
            </p:extLst>
          </p:nvPr>
        </p:nvGraphicFramePr>
        <p:xfrm>
          <a:off x="1691680" y="1340768"/>
          <a:ext cx="561662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Объект 2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76925690"/>
              </p:ext>
            </p:extLst>
          </p:nvPr>
        </p:nvGraphicFramePr>
        <p:xfrm>
          <a:off x="1691680" y="4437113"/>
          <a:ext cx="5616624" cy="2231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7380312" y="1340768"/>
            <a:ext cx="1706488" cy="2664296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rgbClr val="002060"/>
                </a:solidFill>
              </a:rPr>
              <a:t>Прогнозно</a:t>
            </a:r>
            <a:r>
              <a:rPr lang="ru-RU" sz="1400" b="1" dirty="0" smtClean="0">
                <a:solidFill>
                  <a:srgbClr val="002060"/>
                </a:solidFill>
              </a:rPr>
              <a:t> в </a:t>
            </a:r>
            <a:r>
              <a:rPr lang="ru-RU" sz="1400" b="1" dirty="0" err="1" smtClean="0">
                <a:solidFill>
                  <a:srgbClr val="002060"/>
                </a:solidFill>
              </a:rPr>
              <a:t>Мангистауской</a:t>
            </a:r>
            <a:r>
              <a:rPr lang="ru-RU" sz="1400" b="1" dirty="0" smtClean="0">
                <a:solidFill>
                  <a:srgbClr val="002060"/>
                </a:solidFill>
              </a:rPr>
              <a:t> области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 к 2020 году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До </a:t>
            </a:r>
            <a:r>
              <a:rPr lang="ru-RU" sz="1400" b="1" dirty="0" smtClean="0">
                <a:solidFill>
                  <a:srgbClr val="FF0000"/>
                </a:solidFill>
              </a:rPr>
              <a:t>1000-1100 </a:t>
            </a:r>
            <a:r>
              <a:rPr lang="ru-RU" sz="1400" b="1" dirty="0" smtClean="0">
                <a:solidFill>
                  <a:srgbClr val="002060"/>
                </a:solidFill>
              </a:rPr>
              <a:t>новых случаев ЗНО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7504" y="1340768"/>
            <a:ext cx="1490464" cy="2664296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</a:rPr>
              <a:t>Структура заболеваемости на 2015г:</a:t>
            </a:r>
          </a:p>
          <a:p>
            <a:pPr algn="ctr"/>
            <a:r>
              <a:rPr lang="en-US" sz="1000" b="1" dirty="0" smtClean="0">
                <a:solidFill>
                  <a:srgbClr val="002060"/>
                </a:solidFill>
              </a:rPr>
              <a:t>I</a:t>
            </a:r>
            <a:r>
              <a:rPr lang="ru-RU" sz="1000" b="1" dirty="0" smtClean="0">
                <a:solidFill>
                  <a:srgbClr val="002060"/>
                </a:solidFill>
              </a:rPr>
              <a:t>-м. рак легкого-11,9%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1000" b="1" dirty="0" smtClean="0">
                <a:solidFill>
                  <a:srgbClr val="002060"/>
                </a:solidFill>
              </a:rPr>
              <a:t>II-</a:t>
            </a:r>
            <a:r>
              <a:rPr lang="ru-RU" sz="1000" b="1" dirty="0" smtClean="0">
                <a:solidFill>
                  <a:srgbClr val="002060"/>
                </a:solidFill>
              </a:rPr>
              <a:t>м. РМЖ – 10,8%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1000" b="1" dirty="0" smtClean="0">
                <a:solidFill>
                  <a:srgbClr val="002060"/>
                </a:solidFill>
              </a:rPr>
              <a:t>III-</a:t>
            </a:r>
            <a:r>
              <a:rPr lang="ru-RU" sz="1000" b="1" dirty="0" smtClean="0">
                <a:solidFill>
                  <a:srgbClr val="002060"/>
                </a:solidFill>
              </a:rPr>
              <a:t>м. рак желудка -9,5%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1000" b="1" dirty="0" smtClean="0">
                <a:solidFill>
                  <a:srgbClr val="002060"/>
                </a:solidFill>
              </a:rPr>
              <a:t>IV-</a:t>
            </a:r>
            <a:r>
              <a:rPr lang="ru-RU" sz="1000" b="1" dirty="0" smtClean="0">
                <a:solidFill>
                  <a:srgbClr val="002060"/>
                </a:solidFill>
              </a:rPr>
              <a:t> м. рак пищевода – 6,6%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1000" b="1" dirty="0" smtClean="0">
                <a:solidFill>
                  <a:srgbClr val="002060"/>
                </a:solidFill>
              </a:rPr>
              <a:t>V</a:t>
            </a:r>
            <a:r>
              <a:rPr lang="ru-RU" sz="1000" b="1" dirty="0" smtClean="0">
                <a:solidFill>
                  <a:srgbClr val="002060"/>
                </a:solidFill>
              </a:rPr>
              <a:t>-м. РШМ – 5,4%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52320" y="4437112"/>
            <a:ext cx="1584176" cy="223224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На учете состоит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3077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 пациентов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(01.01.2016г)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4" y="4437112"/>
            <a:ext cx="1490464" cy="223224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Ежедневно  в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МО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Выявляется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3-4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Новых случаев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Умирает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1 человек  от  ЗНО</a:t>
            </a:r>
          </a:p>
          <a:p>
            <a:pPr algn="ctr"/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00192" y="5661248"/>
            <a:ext cx="504056" cy="21602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365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67944" y="3356992"/>
            <a:ext cx="432048" cy="21602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FF0000"/>
                </a:solidFill>
              </a:rPr>
              <a:t>634</a:t>
            </a:r>
            <a:endParaRPr lang="ru-RU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altLang="ru-RU" sz="14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Критерии разделения на уровни</a:t>
            </a:r>
            <a:br>
              <a:rPr lang="ru-RU" altLang="ru-RU" sz="14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107504" y="980726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1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9473" y="2348880"/>
            <a:ext cx="8928992" cy="288032"/>
          </a:xfrm>
          <a:solidFill>
            <a:srgbClr val="FFFF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Оказание онкологической помощи населению по области будет разделено на 2 уровня (по РК на 3 уровня)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07504" y="692697"/>
            <a:ext cx="8856984" cy="1512167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С учетом соблюдения </a:t>
            </a:r>
            <a:r>
              <a:rPr lang="ru-RU" altLang="ru-RU" sz="1200" b="1" dirty="0" err="1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этапности</a:t>
            </a:r>
            <a:r>
              <a:rPr lang="ru-RU" altLang="ru-RU" sz="12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 и маршрутизации пациентов предполагаются следующие критерии разделения на уровни: </a:t>
            </a:r>
            <a:endParaRPr lang="ru-RU" altLang="ru-RU" sz="1200" b="1" dirty="0" smtClean="0">
              <a:solidFill>
                <a:srgbClr val="002060"/>
              </a:solidFill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ru-RU" altLang="ru-RU" sz="1200" b="1" dirty="0">
              <a:solidFill>
                <a:srgbClr val="002060"/>
              </a:solidFill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1. Виды оказываемой медицинской помощи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2. Оснащенность ЛПО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3. Кадровая обеспеченность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4. Доступность медицинской помощи</a:t>
            </a:r>
            <a:endParaRPr lang="ru-RU" altLang="ru-RU" sz="1400" b="1" dirty="0"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2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72766538"/>
              </p:ext>
            </p:extLst>
          </p:nvPr>
        </p:nvGraphicFramePr>
        <p:xfrm>
          <a:off x="107504" y="2781300"/>
          <a:ext cx="8830122" cy="3167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6885906"/>
              </a:tblGrid>
              <a:tr h="80021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Уровень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Структура уровня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9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I -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уровень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11 организации ПМСП области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(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городов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Актау и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</a:rPr>
                        <a:t>Жанаозен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и районы)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Онкологические кабинеты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Паллиативная помощь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5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II -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уровень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ГКП на ПХВ «Областной онкологический диспансер»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МОБ (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</a:rPr>
                        <a:t>онкогематология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</a:rPr>
                        <a:t>нейроонкология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64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10600" cy="28803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Структура организации интегрированной системы «Онкология» </a:t>
            </a:r>
            <a:r>
              <a:rPr lang="ru-RU" sz="1200" dirty="0" err="1" smtClean="0">
                <a:solidFill>
                  <a:srgbClr val="002060"/>
                </a:solidFill>
              </a:rPr>
              <a:t>Мангистауской</a:t>
            </a:r>
            <a:r>
              <a:rPr lang="ru-RU" sz="1200" dirty="0" smtClean="0">
                <a:solidFill>
                  <a:srgbClr val="002060"/>
                </a:solidFill>
              </a:rPr>
              <a:t> области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281444" y="548680"/>
            <a:ext cx="45719" cy="118070"/>
          </a:xfrm>
        </p:spPr>
        <p:txBody>
          <a:bodyPr>
            <a:normAutofit fontScale="25000" lnSpcReduction="20000"/>
          </a:bodyPr>
          <a:lstStyle/>
          <a:p>
            <a:endParaRPr lang="ru-RU" sz="1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8891547" y="66675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1200" dirty="0"/>
          </a:p>
        </p:txBody>
      </p:sp>
      <p:graphicFrame>
        <p:nvGraphicFramePr>
          <p:cNvPr id="23" name="Объект 2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08668895"/>
              </p:ext>
            </p:extLst>
          </p:nvPr>
        </p:nvGraphicFramePr>
        <p:xfrm>
          <a:off x="4648200" y="739477"/>
          <a:ext cx="4289425" cy="5335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9425"/>
              </a:tblGrid>
              <a:tr h="3049563">
                <a:tc>
                  <a:txBody>
                    <a:bodyPr/>
                    <a:lstStyle/>
                    <a:p>
                      <a:pPr algn="just" defTabSz="884009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defRPr/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Установка диагноза </a:t>
                      </a:r>
                    </a:p>
                    <a:p>
                      <a:pPr algn="just" defTabSz="884009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Комплексное лечение и диспансерное наблюдение </a:t>
                      </a:r>
                    </a:p>
                    <a:p>
                      <a:pPr algn="just" defTabSz="884009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Контроль за проведением  результатов скрининга и  выполнением стандартов диагностики на уровне ПМСП по базе данных заболевании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группы риска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 defTabSz="884009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Проведение  ИГХ диагностики  </a:t>
                      </a:r>
                    </a:p>
                    <a:p>
                      <a:pPr algn="just" defTabSz="884009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Стационарозамещающая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помощь</a:t>
                      </a:r>
                    </a:p>
                    <a:p>
                      <a:pPr algn="just" defTabSz="884009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defRPr/>
                      </a:pP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Орагнизация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дней открытых дверей</a:t>
                      </a:r>
                    </a:p>
                    <a:p>
                      <a:pPr algn="just" defTabSz="884009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Организация выездных бригад  к организациям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ПМСП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88765"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Формирование </a:t>
                      </a:r>
                      <a:r>
                        <a:rPr lang="ru-RU" altLang="ru-RU" sz="1200" b="1" dirty="0" err="1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онконастороженности</a:t>
                      </a: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:</a:t>
                      </a:r>
                    </a:p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Формирование базы данных больных группы риска (дыхательная система, ЖКТ, печень, гинекология, урология, </a:t>
                      </a:r>
                      <a:r>
                        <a:rPr lang="ru-RU" altLang="ru-RU" sz="1200" b="1" dirty="0" err="1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эндокрийной</a:t>
                      </a: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системы)</a:t>
                      </a:r>
                    </a:p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Первичная диагностика  </a:t>
                      </a:r>
                      <a:r>
                        <a:rPr lang="ru-RU" altLang="ru-RU" sz="1200" b="1" dirty="0" err="1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онкозаболеваний</a:t>
                      </a: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Проведение </a:t>
                      </a:r>
                      <a:r>
                        <a:rPr lang="ru-RU" altLang="ru-RU" sz="1200" b="1" dirty="0" err="1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скрининговых</a:t>
                      </a: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исследований</a:t>
                      </a:r>
                    </a:p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ru-RU" altLang="ru-RU" sz="1200" b="1" dirty="0" err="1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Профосмотры</a:t>
                      </a: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65+ </a:t>
                      </a:r>
                    </a:p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Формирование здорового образа жизни </a:t>
                      </a:r>
                    </a:p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Организация</a:t>
                      </a:r>
                      <a:r>
                        <a:rPr lang="ru-RU" altLang="ru-RU" sz="1200" b="1" baseline="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 дней открытых дверей по утвержденной план-графику</a:t>
                      </a:r>
                      <a:endParaRPr lang="ru-RU" altLang="ru-RU" sz="1200" b="1" dirty="0" smtClean="0">
                        <a:solidFill>
                          <a:srgbClr val="00206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  <a:p>
                      <a:pPr>
                        <a:spcBef>
                          <a:spcPct val="0"/>
                        </a:spcBef>
                        <a:buFont typeface="Wingdings" pitchFamily="2" charset="2"/>
                        <a:buChar char="§"/>
                      </a:pPr>
                      <a:r>
                        <a:rPr lang="ru-RU" altLang="ru-RU" sz="1200" b="1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Реабилитация и паллиативная помощь</a:t>
                      </a:r>
                    </a:p>
                    <a:p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Объект 7"/>
          <p:cNvSpPr>
            <a:spLocks noGrp="1"/>
          </p:cNvSpPr>
          <p:nvPr>
            <p:ph sz="quarter" idx="2"/>
          </p:nvPr>
        </p:nvSpPr>
        <p:spPr>
          <a:xfrm>
            <a:off x="395536" y="692697"/>
            <a:ext cx="4176464" cy="5256584"/>
          </a:xfrm>
        </p:spPr>
        <p:txBody>
          <a:bodyPr>
            <a:normAutofit/>
          </a:bodyPr>
          <a:lstStyle/>
          <a:p>
            <a:endParaRPr lang="ru-RU" sz="1200" dirty="0"/>
          </a:p>
        </p:txBody>
      </p:sp>
      <p:sp>
        <p:nvSpPr>
          <p:cNvPr id="21" name="Трапеция 20"/>
          <p:cNvSpPr/>
          <p:nvPr/>
        </p:nvSpPr>
        <p:spPr>
          <a:xfrm>
            <a:off x="395536" y="3933056"/>
            <a:ext cx="4176464" cy="2160240"/>
          </a:xfrm>
          <a:prstGeom prst="trapezoid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I – </a:t>
            </a:r>
            <a:r>
              <a:rPr lang="ru-RU" b="1" dirty="0" smtClean="0">
                <a:solidFill>
                  <a:srgbClr val="002060"/>
                </a:solidFill>
              </a:rPr>
              <a:t>УРОВЕНЬ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ОРГАНИЗАЦИИ </a:t>
            </a:r>
            <a:r>
              <a:rPr lang="ru-RU" b="1" dirty="0" smtClean="0">
                <a:solidFill>
                  <a:srgbClr val="002060"/>
                </a:solidFill>
              </a:rPr>
              <a:t>ПМСП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Городов Актау и </a:t>
            </a:r>
            <a:r>
              <a:rPr lang="ru-RU" b="1" dirty="0" err="1" smtClean="0">
                <a:solidFill>
                  <a:srgbClr val="002060"/>
                </a:solidFill>
              </a:rPr>
              <a:t>Жананозен</a:t>
            </a:r>
            <a:r>
              <a:rPr lang="ru-RU" b="1" dirty="0" smtClean="0">
                <a:solidFill>
                  <a:srgbClr val="002060"/>
                </a:solidFill>
              </a:rPr>
              <a:t> и районы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ПАЛЛИАТИВНАЯ ПОМОЩЬ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971600" y="692696"/>
            <a:ext cx="2952328" cy="3096344"/>
          </a:xfrm>
          <a:prstGeom prst="triangle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II- </a:t>
            </a:r>
            <a:r>
              <a:rPr lang="ru-RU" sz="1600" b="1" dirty="0" smtClean="0">
                <a:solidFill>
                  <a:srgbClr val="FF0000"/>
                </a:solidFill>
              </a:rPr>
              <a:t>УРОВЕНЬ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ОБЛАСТНОЙ ОНКОЛОГИЧЕСКИЙ ДИСПАНСЕР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МОБ</a:t>
            </a:r>
          </a:p>
          <a:p>
            <a:pPr algn="ctr"/>
            <a:endParaRPr lang="ru-RU" sz="1200" b="1" dirty="0">
              <a:solidFill>
                <a:srgbClr val="FF0000"/>
              </a:solidFill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</a:endParaRPr>
          </a:p>
          <a:p>
            <a:pPr algn="ctr"/>
            <a:endParaRPr lang="ru-RU" sz="1200" b="1" dirty="0">
              <a:solidFill>
                <a:srgbClr val="FF0000"/>
              </a:solidFill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</a:endParaRPr>
          </a:p>
          <a:p>
            <a:pPr algn="ctr"/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04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дробная карта Мангистау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00"/>
            <a:ext cx="8928992" cy="668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3528" y="116632"/>
            <a:ext cx="2448272" cy="43204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rgbClr val="FF0000"/>
                </a:solidFill>
              </a:rPr>
              <a:t>Мангистауская</a:t>
            </a:r>
            <a:r>
              <a:rPr lang="ru-RU" sz="1200" b="1" dirty="0" smtClean="0">
                <a:solidFill>
                  <a:srgbClr val="FF0000"/>
                </a:solidFill>
              </a:rPr>
              <a:t> область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5157192"/>
            <a:ext cx="4104456" cy="152260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На базе ГКП на ПХВ «Областной онкологический диспансер» необходимо организовать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1-точку проведения 2 этапа скрининга КРР (</a:t>
            </a:r>
            <a:r>
              <a:rPr lang="ru-RU" sz="1200" b="1" dirty="0" err="1" smtClean="0">
                <a:solidFill>
                  <a:srgbClr val="FF0000"/>
                </a:solidFill>
              </a:rPr>
              <a:t>колоноскопию</a:t>
            </a:r>
            <a:r>
              <a:rPr lang="ru-RU" sz="1200" b="1" dirty="0" smtClean="0">
                <a:solidFill>
                  <a:srgbClr val="FF0000"/>
                </a:solidFill>
              </a:rPr>
              <a:t> и по необходимости биопсию)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187624" y="3140968"/>
            <a:ext cx="216024" cy="2016224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96136" y="5229200"/>
            <a:ext cx="3240360" cy="145060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2-точку проведения 2этапа проведения  </a:t>
            </a:r>
            <a:r>
              <a:rPr lang="ru-RU" sz="1200" b="1" dirty="0" err="1" smtClean="0">
                <a:solidFill>
                  <a:srgbClr val="FF0000"/>
                </a:solidFill>
              </a:rPr>
              <a:t>скринига</a:t>
            </a:r>
            <a:r>
              <a:rPr lang="ru-RU" sz="1200" b="1" dirty="0" smtClean="0">
                <a:solidFill>
                  <a:srgbClr val="FF0000"/>
                </a:solidFill>
              </a:rPr>
              <a:t> КРР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КДП МОБ</a:t>
            </a:r>
            <a:endParaRPr lang="ru-RU" sz="1200" b="1" dirty="0">
              <a:solidFill>
                <a:srgbClr val="FF0000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547664" y="3140968"/>
            <a:ext cx="4464496" cy="25922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796136" y="3717032"/>
            <a:ext cx="3240360" cy="13681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3-точку проведения 2 этапа скрининга КРР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На базе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ЖЦГБ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Для г </a:t>
            </a:r>
            <a:r>
              <a:rPr lang="ru-RU" sz="1200" b="1" dirty="0" err="1" smtClean="0">
                <a:solidFill>
                  <a:srgbClr val="FF0000"/>
                </a:solidFill>
              </a:rPr>
              <a:t>Жанаозен</a:t>
            </a:r>
            <a:r>
              <a:rPr lang="ru-RU" sz="1200" b="1" dirty="0" smtClean="0">
                <a:solidFill>
                  <a:srgbClr val="FF0000"/>
                </a:solidFill>
              </a:rPr>
              <a:t>, Сенек, </a:t>
            </a:r>
            <a:r>
              <a:rPr lang="ru-RU" sz="1200" b="1" dirty="0" err="1" smtClean="0">
                <a:solidFill>
                  <a:srgbClr val="FF0000"/>
                </a:solidFill>
              </a:rPr>
              <a:t>Кызылсай</a:t>
            </a:r>
            <a:endParaRPr lang="ru-RU" sz="1200" b="1" dirty="0">
              <a:solidFill>
                <a:srgbClr val="FF0000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2771800" y="3645024"/>
            <a:ext cx="3240360" cy="756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 rot="10800000" flipV="1">
            <a:off x="7020272" y="116632"/>
            <a:ext cx="1872208" cy="3456384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4</a:t>
            </a:r>
            <a:r>
              <a:rPr lang="ru-RU" sz="1200" b="1" dirty="0" smtClean="0">
                <a:solidFill>
                  <a:srgbClr val="FF0000"/>
                </a:solidFill>
              </a:rPr>
              <a:t>- </a:t>
            </a:r>
            <a:r>
              <a:rPr lang="ru-RU" sz="1200" b="1" dirty="0" smtClean="0">
                <a:solidFill>
                  <a:srgbClr val="FF0000"/>
                </a:solidFill>
              </a:rPr>
              <a:t>точку проведения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2 этапа  КРР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(</a:t>
            </a:r>
            <a:r>
              <a:rPr lang="ru-RU" sz="1200" b="1" dirty="0" err="1" smtClean="0">
                <a:solidFill>
                  <a:srgbClr val="FF0000"/>
                </a:solidFill>
              </a:rPr>
              <a:t>колоноскопии</a:t>
            </a:r>
            <a:r>
              <a:rPr lang="ru-RU" sz="1200" b="1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 для жителей </a:t>
            </a:r>
            <a:r>
              <a:rPr lang="ru-RU" sz="1200" b="1" dirty="0" err="1" smtClean="0">
                <a:solidFill>
                  <a:srgbClr val="FF0000"/>
                </a:solidFill>
              </a:rPr>
              <a:t>Бейнеуского</a:t>
            </a:r>
            <a:r>
              <a:rPr lang="ru-RU" sz="1200" b="1" dirty="0" smtClean="0">
                <a:solidFill>
                  <a:srgbClr val="FF0000"/>
                </a:solidFill>
              </a:rPr>
              <a:t> района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5508104" y="1628800"/>
            <a:ext cx="1584176" cy="7200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94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 txBox="1">
            <a:spLocks noChangeArrowheads="1"/>
          </p:cNvSpPr>
          <p:nvPr/>
        </p:nvSpPr>
        <p:spPr bwMode="auto">
          <a:xfrm>
            <a:off x="0" y="31750"/>
            <a:ext cx="9109075" cy="381000"/>
          </a:xfrm>
          <a:prstGeom prst="rect">
            <a:avLst/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 pitchFamily="34" charset="0"/>
              </a:rPr>
              <a:t>    МАРШРУТИЗАЦИЯ ПАЦИЕНТА    СРОКИ                                       ПЕРЕЧЕНЬ ОБСЛЕДОВАНИЯ                                                       </a:t>
            </a: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itchFamily="34" charset="0"/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195263" y="673100"/>
            <a:ext cx="2743200" cy="52387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ОНКОЛОГИЧЕСКИЙ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ДИСПАНСЕР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855663" y="1412875"/>
            <a:ext cx="1439862" cy="449263"/>
          </a:xfrm>
          <a:prstGeom prst="upArrow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476672"/>
            <a:ext cx="91090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5496" y="2132856"/>
            <a:ext cx="9073579" cy="72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275856" y="4766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851920" y="476672"/>
            <a:ext cx="72008" cy="63813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95263" y="2564904"/>
            <a:ext cx="2743200" cy="4572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Онкологи ПМСП совместно с узкими специалистами ПМСП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846932" y="3218073"/>
            <a:ext cx="1439862" cy="449263"/>
          </a:xfrm>
          <a:prstGeom prst="upArrow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5496" y="4077072"/>
            <a:ext cx="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0" y="4581128"/>
            <a:ext cx="9109075" cy="1440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95263" y="5013176"/>
            <a:ext cx="2743200" cy="6480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Врачи «первичного контакта» (ВОП, терапевты, гинекологи и </a:t>
            </a:r>
            <a:r>
              <a:rPr lang="ru-RU" sz="1200" dirty="0" err="1" smtClean="0">
                <a:solidFill>
                  <a:srgbClr val="002060"/>
                </a:solidFill>
              </a:rPr>
              <a:t>т.д</a:t>
            </a:r>
            <a:r>
              <a:rPr lang="ru-RU" sz="1200" dirty="0" smtClean="0">
                <a:solidFill>
                  <a:srgbClr val="002060"/>
                </a:solidFill>
              </a:rPr>
              <a:t>)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4" name="Стрелка вверх 23"/>
          <p:cNvSpPr/>
          <p:nvPr/>
        </p:nvSpPr>
        <p:spPr>
          <a:xfrm>
            <a:off x="855663" y="5805264"/>
            <a:ext cx="1439862" cy="449263"/>
          </a:xfrm>
          <a:prstGeom prst="upArrow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5263" y="6453336"/>
            <a:ext cx="2743200" cy="2880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ПАЦИЕНТ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25" name="7-конечная звезда 24"/>
          <p:cNvSpPr/>
          <p:nvPr/>
        </p:nvSpPr>
        <p:spPr>
          <a:xfrm>
            <a:off x="3203848" y="764704"/>
            <a:ext cx="1296144" cy="1202432"/>
          </a:xfrm>
          <a:prstGeom prst="star7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</a:rPr>
              <a:t>10  Рабочих дней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7" name="Text Box 36"/>
          <p:cNvSpPr txBox="1">
            <a:spLocks noChangeArrowheads="1"/>
          </p:cNvSpPr>
          <p:nvPr/>
        </p:nvSpPr>
        <p:spPr bwMode="auto">
          <a:xfrm>
            <a:off x="4554537" y="673101"/>
            <a:ext cx="4391026" cy="1523494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Углубленное </a:t>
            </a:r>
            <a:r>
              <a:rPr kumimoji="0" lang="ru-RU" alt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дообследование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: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Могут быть использованы нижеперечисленные методы  +  компьютерная томография,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 магнитно-резонансная томография,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ИГХ- исследование,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определение </a:t>
            </a:r>
            <a:r>
              <a:rPr kumimoji="0" lang="ru-RU" alt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онкомаркеров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,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050" b="1" i="0" u="none" strike="noStrike" kern="0" cap="none" spc="0" normalizeH="0" baseline="0" noProof="0" dirty="0" smtClean="0">
              <a:ln>
                <a:noFill/>
              </a:ln>
              <a:solidFill>
                <a:srgbClr val="222268"/>
              </a:solidFill>
              <a:effectLst/>
              <a:uLnTx/>
              <a:uFillTx/>
              <a:latin typeface="Century Gothic" pitchFamily="34" charset="0"/>
              <a:cs typeface="Arial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050" b="1" i="0" u="none" strike="noStrike" kern="0" cap="none" spc="0" normalizeH="0" baseline="0" noProof="0" dirty="0" smtClean="0">
              <a:ln>
                <a:noFill/>
              </a:ln>
              <a:solidFill>
                <a:srgbClr val="222268"/>
              </a:solidFill>
              <a:effectLst/>
              <a:uLnTx/>
              <a:uFillTx/>
              <a:latin typeface="Century Gothic" pitchFamily="34" charset="0"/>
              <a:cs typeface="Arial" charset="0"/>
            </a:endParaRPr>
          </a:p>
        </p:txBody>
      </p:sp>
      <p:sp>
        <p:nvSpPr>
          <p:cNvPr id="28" name="7-конечная звезда 27"/>
          <p:cNvSpPr/>
          <p:nvPr/>
        </p:nvSpPr>
        <p:spPr>
          <a:xfrm>
            <a:off x="3224851" y="2420888"/>
            <a:ext cx="1296144" cy="1202432"/>
          </a:xfrm>
          <a:prstGeom prst="star7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</a:rPr>
              <a:t>7</a:t>
            </a:r>
            <a:r>
              <a:rPr lang="ru-RU" sz="1000" b="1" dirty="0" smtClean="0">
                <a:solidFill>
                  <a:srgbClr val="002060"/>
                </a:solidFill>
              </a:rPr>
              <a:t> Рабочих дней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4581169" y="2288542"/>
            <a:ext cx="4378326" cy="2308324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1. Рентгенологическое исследование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2. УЗИ органов брюшной полости, УЗИ ОМТ, д. органов и </a:t>
            </a:r>
            <a:r>
              <a:rPr kumimoji="0" lang="ru-RU" alt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периферич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. лимфоузлов, 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3. ФГДС с биопсией и морфологическим исследованием </a:t>
            </a:r>
            <a:r>
              <a:rPr kumimoji="0" lang="ru-RU" alt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биопсийного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 материала;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4. </a:t>
            </a:r>
            <a:r>
              <a:rPr kumimoji="0" lang="ru-RU" alt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Фиброколоноскопия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5. </a:t>
            </a:r>
            <a:r>
              <a:rPr kumimoji="0" lang="ru-RU" alt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Кольпоскопия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, цитологическое исследование мазков;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6. </a:t>
            </a:r>
            <a:r>
              <a:rPr kumimoji="0" lang="ru-RU" altLang="ru-RU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Ирри­госкопия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;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7. Ангиография;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9. Урография;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10. Бронхоскопия, ларингоскопия</a:t>
            </a:r>
          </a:p>
        </p:txBody>
      </p:sp>
      <p:sp>
        <p:nvSpPr>
          <p:cNvPr id="30" name="7-конечная звезда 29"/>
          <p:cNvSpPr/>
          <p:nvPr/>
        </p:nvSpPr>
        <p:spPr>
          <a:xfrm>
            <a:off x="3258393" y="4877767"/>
            <a:ext cx="1296144" cy="1202432"/>
          </a:xfrm>
          <a:prstGeom prst="star7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</a:rPr>
              <a:t>3-5 Рабочих дней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81169" y="4725144"/>
            <a:ext cx="4378326" cy="19945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</a:rPr>
              <a:t>1.Анамнез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2.Физикальное исследование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3.Пальпация периферических лимфатических узлов, пальцевое исследование прямой кишки, осмотр гинеколога (женщин)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4.Лабораторные исследования (ОАК, ОАМ, БАК, группа крови и резус фактор, </a:t>
            </a:r>
            <a:r>
              <a:rPr lang="en-US" sz="1200" b="1" dirty="0" smtClean="0">
                <a:solidFill>
                  <a:srgbClr val="002060"/>
                </a:solidFill>
              </a:rPr>
              <a:t>RW</a:t>
            </a:r>
            <a:r>
              <a:rPr lang="ru-RU" sz="1200" b="1" dirty="0" smtClean="0">
                <a:solidFill>
                  <a:srgbClr val="002060"/>
                </a:solidFill>
              </a:rPr>
              <a:t>, </a:t>
            </a:r>
            <a:r>
              <a:rPr lang="ru-RU" sz="1200" b="1" dirty="0" err="1" smtClean="0">
                <a:solidFill>
                  <a:srgbClr val="002060"/>
                </a:solidFill>
              </a:rPr>
              <a:t>коагулограмма</a:t>
            </a:r>
            <a:r>
              <a:rPr lang="ru-RU" sz="1200" b="1" dirty="0" smtClean="0">
                <a:solidFill>
                  <a:srgbClr val="002060"/>
                </a:solidFill>
              </a:rPr>
              <a:t>, кал на скрытую кровь)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5.Флюрография. ЭКГ.</a:t>
            </a:r>
          </a:p>
          <a:p>
            <a:endParaRPr lang="ru-RU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31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294</TotalTime>
  <Words>580</Words>
  <Application>Microsoft Office PowerPoint</Application>
  <PresentationFormat>Экран (4:3)</PresentationFormat>
  <Paragraphs>127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ГКП на ПХВ «Областной онкологический диспансер»</vt:lpstr>
      <vt:lpstr>ЗЛОКАЧЕСТВЕННЫЕ НОВООБРАЗОВАНИЯ  Показатель и структура заболеваемости , смертность от ЗН </vt:lpstr>
      <vt:lpstr>Критерии разделения на уровни </vt:lpstr>
      <vt:lpstr>Структура организации интегрированной системы «Онкология» Мангистауской области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ГКП на ПХВ «Областной онкологический диспансер»</dc:title>
  <dc:creator>пк</dc:creator>
  <cp:lastModifiedBy>admin</cp:lastModifiedBy>
  <cp:revision>27</cp:revision>
  <cp:lastPrinted>2016-02-22T05:51:07Z</cp:lastPrinted>
  <dcterms:created xsi:type="dcterms:W3CDTF">2016-02-21T19:08:10Z</dcterms:created>
  <dcterms:modified xsi:type="dcterms:W3CDTF">2016-02-22T06:13:22Z</dcterms:modified>
</cp:coreProperties>
</file>