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6" r:id="rId3"/>
    <p:sldId id="257" r:id="rId4"/>
    <p:sldId id="258" r:id="rId5"/>
    <p:sldId id="261" r:id="rId6"/>
    <p:sldId id="262" r:id="rId7"/>
    <p:sldId id="259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404664"/>
            <a:ext cx="6172200" cy="1894362"/>
          </a:xfrm>
        </p:spPr>
        <p:txBody>
          <a:bodyPr/>
          <a:lstStyle/>
          <a:p>
            <a:r>
              <a:rPr lang="ru-RU" dirty="0" smtClean="0"/>
              <a:t>Медицинская документация в ПМСМ, онкологических кабинетах ПМСП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39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251520" y="333375"/>
            <a:ext cx="8568951" cy="6263977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+mj-lt"/>
                <a:cs typeface="Arial" panose="020B0604020202020204" pitchFamily="34" charset="0"/>
              </a:rPr>
              <a:t>Онкологический кабинет поликлиники </a:t>
            </a:r>
          </a:p>
          <a:p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+mj-lt"/>
                <a:cs typeface="Arial" panose="020B0604020202020204" pitchFamily="34" charset="0"/>
              </a:rPr>
              <a:t> - проводит работу среди населения городского и сельского района по своевременному выявлению и лечению больных с опухолевыми и предопухолевыми заболеваниями и по обеспечению их учета. Он является следующим звеном между онкологическим диспансером и другими лечебными учреждениями.</a:t>
            </a:r>
          </a:p>
          <a:p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+mj-lt"/>
                <a:cs typeface="Arial" panose="020B0604020202020204" pitchFamily="34" charset="0"/>
              </a:rPr>
              <a:t> Возглавляет кабинет квалифицированный врач, имеющий специализацию по онкологии. Круг задач врача онкологического кабинета достаточно широк – прием и направление больных в вышестоящие онкологические учреждения на консультацию и лечение, обеспечение учета всех больных, страдающих ЗНО, проживающих на территории деятельности кабинета (отделения) и контроль за направлением извещений о них в онкологический диспансер. Он осуществляет диспансеризацию больных ЗНО и некоторыми формами предраковых заболеваний, контролирует, организует и руководит противораковыми мероприятиями проводимыми СВА, закрепленными за поликлиникой (</a:t>
            </a:r>
            <a:r>
              <a:rPr lang="ru-RU" sz="2000" dirty="0" err="1">
                <a:solidFill>
                  <a:schemeClr val="bg2">
                    <a:lumMod val="10000"/>
                  </a:schemeClr>
                </a:solidFill>
                <a:latin typeface="+mj-lt"/>
                <a:cs typeface="Arial" panose="020B0604020202020204" pitchFamily="34" charset="0"/>
              </a:rPr>
              <a:t>профосмотры</a:t>
            </a:r>
            <a:r>
              <a:rPr lang="ru-RU" sz="2000" dirty="0">
                <a:solidFill>
                  <a:schemeClr val="bg2">
                    <a:lumMod val="10000"/>
                  </a:schemeClr>
                </a:solidFill>
                <a:latin typeface="+mj-lt"/>
                <a:cs typeface="Arial" panose="020B0604020202020204" pitchFamily="34" charset="0"/>
              </a:rPr>
              <a:t>, санитарно-просветительная работа).</a:t>
            </a:r>
          </a:p>
          <a:p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55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075240" cy="6285312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Смотровой кабинет поликлиники (СВА) </a:t>
            </a:r>
          </a:p>
          <a:p>
            <a:r>
              <a:rPr lang="ru-RU" b="1" dirty="0"/>
              <a:t>– проводит профилактические осмотры женщин и мужчин в целях раннего выявления ЗНО и предопухолевых заболеваний женских половых органов, молочной железы, кожи и прямой кишки. Опытный средний медицинский работник (прошедший специальную подготовку проводит санитарно-просветительную работу среди женщин, посещающих поликлинику.</a:t>
            </a:r>
          </a:p>
          <a:p>
            <a:r>
              <a:rPr lang="ru-RU" b="1" dirty="0"/>
              <a:t>Практическому врачу необходимо помнить, что переход предраковых заболеваний в рак, определяется как превращение неспецифического процесса, возможно даже обратимого, в специфический необратимый (</a:t>
            </a:r>
            <a:r>
              <a:rPr lang="ru-RU" b="1" dirty="0" err="1"/>
              <a:t>А.И.Серебров</a:t>
            </a:r>
            <a:r>
              <a:rPr lang="ru-RU" b="1" dirty="0"/>
              <a:t>, 1974). </a:t>
            </a:r>
            <a:r>
              <a:rPr lang="ru-RU" b="1" dirty="0" err="1"/>
              <a:t>Dardent</a:t>
            </a:r>
            <a:r>
              <a:rPr lang="ru-RU" b="1" dirty="0"/>
              <a:t> M. (1967) рассматривает предраковые заболевания, как период установившегося равновесия между активностью злокачественных и нормальных защитных факторов в тканях организма.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8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20880" cy="490066"/>
          </a:xfrm>
        </p:spPr>
        <p:txBody>
          <a:bodyPr>
            <a:noAutofit/>
          </a:bodyPr>
          <a:lstStyle/>
          <a:p>
            <a:r>
              <a:rPr lang="ru-RU" sz="1800" dirty="0"/>
              <a:t>Основные декретирующие </a:t>
            </a:r>
            <a:r>
              <a:rPr lang="ru-RU" sz="1800" dirty="0" smtClean="0"/>
              <a:t>материалы </a:t>
            </a:r>
            <a:r>
              <a:rPr lang="ru-RU" sz="1800" dirty="0"/>
              <a:t>по онкологии. Онкодокументация, правила заполнения. 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003232" cy="5637240"/>
          </a:xfrm>
        </p:spPr>
        <p:txBody>
          <a:bodyPr>
            <a:normAutofit fontScale="77500" lnSpcReduction="20000"/>
          </a:bodyPr>
          <a:lstStyle/>
          <a:p>
            <a:r>
              <a:rPr lang="ru-RU" sz="2500" dirty="0" smtClean="0"/>
              <a:t>Основным </a:t>
            </a:r>
            <a:r>
              <a:rPr lang="ru-RU" sz="2500" dirty="0"/>
              <a:t>декретирующим материалом по онкологии (включая и детскую онкологию) </a:t>
            </a:r>
          </a:p>
          <a:p>
            <a:r>
              <a:rPr lang="ru-RU" sz="2500" dirty="0"/>
              <a:t>является Приказ Министра здравоохранения Республики Казахстан от 2 августа 2013 года № 452 Об утверждении стандарта организации оказания онкологической помощи населению Республики </a:t>
            </a:r>
            <a:r>
              <a:rPr lang="ru-RU" sz="2500" dirty="0" smtClean="0"/>
              <a:t>Казахстан</a:t>
            </a:r>
          </a:p>
          <a:p>
            <a:r>
              <a:rPr lang="ru-RU" sz="2500" dirty="0" smtClean="0"/>
              <a:t>Для </a:t>
            </a:r>
            <a:r>
              <a:rPr lang="ru-RU" sz="2500" dirty="0"/>
              <a:t>учета онкологических больных существует система документации, изложенная в </a:t>
            </a:r>
            <a:r>
              <a:rPr lang="ru-RU" sz="2500" dirty="0" smtClean="0"/>
              <a:t>инструкциях </a:t>
            </a:r>
            <a:r>
              <a:rPr lang="ru-RU" sz="2500" dirty="0"/>
              <a:t>и приказах по лечению и учету онкологических больных:</a:t>
            </a:r>
          </a:p>
          <a:p>
            <a:r>
              <a:rPr lang="ru-RU" sz="2500" dirty="0"/>
              <a:t>1. Извещение о больном с впервые в жизни установленным диагнозом рака или другого </a:t>
            </a:r>
            <a:r>
              <a:rPr lang="ru-RU" sz="2500" dirty="0" smtClean="0"/>
              <a:t>     </a:t>
            </a:r>
            <a:r>
              <a:rPr lang="ru-RU" sz="2500" dirty="0"/>
              <a:t>злокачественного новообразования (форма </a:t>
            </a:r>
            <a:r>
              <a:rPr lang="ru-RU" sz="2500" dirty="0">
                <a:solidFill>
                  <a:srgbClr val="FF0000"/>
                </a:solidFill>
              </a:rPr>
              <a:t>№ 090/У).</a:t>
            </a:r>
          </a:p>
          <a:p>
            <a:r>
              <a:rPr lang="ru-RU" sz="2500" dirty="0"/>
              <a:t>2. Выписка из медицинской карты стационарного больного злокачественным </a:t>
            </a:r>
            <a:r>
              <a:rPr lang="ru-RU" sz="2500" dirty="0" smtClean="0"/>
              <a:t>новообразованием </a:t>
            </a:r>
            <a:r>
              <a:rPr lang="ru-RU" sz="2500" dirty="0"/>
              <a:t>(форма № 027-1/У).</a:t>
            </a:r>
          </a:p>
          <a:p>
            <a:r>
              <a:rPr lang="ru-RU" sz="2500" dirty="0"/>
              <a:t>3. Протокол на случай выявления у больного запущенной формы злокачественного </a:t>
            </a:r>
            <a:r>
              <a:rPr lang="ru-RU" sz="2500" dirty="0" smtClean="0"/>
              <a:t>ново-образования  </a:t>
            </a:r>
            <a:r>
              <a:rPr lang="ru-RU" sz="2500" dirty="0"/>
              <a:t>(форма </a:t>
            </a:r>
            <a:r>
              <a:rPr lang="ru-RU" sz="2500" dirty="0">
                <a:solidFill>
                  <a:srgbClr val="FF0000"/>
                </a:solidFill>
              </a:rPr>
              <a:t>№ 027-2/У).</a:t>
            </a:r>
          </a:p>
          <a:p>
            <a:r>
              <a:rPr lang="ru-RU" sz="2500" dirty="0"/>
              <a:t>4. Контрольная карта диспансерного наблюдения (</a:t>
            </a:r>
            <a:r>
              <a:rPr lang="ru-RU" sz="2500" dirty="0" err="1"/>
              <a:t>онко</a:t>
            </a:r>
            <a:r>
              <a:rPr lang="ru-RU" sz="2500" dirty="0"/>
              <a:t>) (форма </a:t>
            </a:r>
            <a:r>
              <a:rPr lang="ru-RU" sz="2500" dirty="0">
                <a:solidFill>
                  <a:srgbClr val="FF0000"/>
                </a:solidFill>
              </a:rPr>
              <a:t>№ 030-6/У</a:t>
            </a:r>
            <a:r>
              <a:rPr lang="ru-RU" sz="2500" dirty="0"/>
              <a:t>).</a:t>
            </a:r>
          </a:p>
          <a:p>
            <a:r>
              <a:rPr lang="ru-RU" sz="2500" dirty="0"/>
              <a:t>5. Медицинская карта амбулаторного больного (форма № </a:t>
            </a:r>
            <a:r>
              <a:rPr lang="ru-RU" sz="2500" dirty="0">
                <a:solidFill>
                  <a:srgbClr val="FF0000"/>
                </a:solidFill>
              </a:rPr>
              <a:t>025/У).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15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09733" y="188640"/>
            <a:ext cx="7740759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-685584" tIns="45720" rIns="-666540" bIns="0" numCol="1" anchor="ctr" anchorCtr="0" compatLnSpc="1">
            <a:prstTxWarp prst="textNoShape">
              <a:avLst/>
            </a:prstTxWarp>
            <a:spAutoFit/>
          </a:bodyPr>
          <a:lstStyle>
            <a:lvl1pPr indent="114300"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Форма 090у</a:t>
            </a: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lang="kk-KZ" altLang="ru-RU" sz="10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kk-KZ" altLang="ru-RU" sz="1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Мәлiмдеме жолдананды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Извещение направлено в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_________________________________________________________ </a:t>
            </a: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sym typeface="Symbol" pitchFamily="18" charset="2"/>
              </a:rPr>
              <a:t>_____________________________________________________________________________________________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жолданды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                Ұйымның аты мен пошталық мекенжайын көрсетiңiз 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(указать название организации и почтовый адрес)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01.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Тегi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Фамилия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_____________________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Аты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Имя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______________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Әкесiнiң аты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Отчество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__________________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баспа әрiптерiмен толтырыңыз 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(заполнять печатными буквами</a:t>
            </a:r>
            <a:r>
              <a:rPr kumimoji="0" lang="ru-RU" altLang="ru-RU" sz="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02.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Жеке басын куәландыратын құжаттың нөмірі  ________________­­­­_________________________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Номер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документа 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удостовер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яющего 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личност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ь)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сериясы (серия)______________,   № ____________________________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03. Туған күнi (Дата рождения): /_____/________/__________кк/аа/жжжж (чч/мм/гггг)       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04.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Толық жасы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Возраст полных лет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_____________ 05.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Жынысы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Пол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:   1 –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ер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мужской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,   2 –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әйел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женский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06.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Ұлты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Национальность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 ______________07.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Тұрғыны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Житель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:   1–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қаланың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города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, 2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–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ауылдың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села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.   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08.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Тұрақты мекенжайы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Адрес постоянного места жительства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: область ________________________________________,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аудан 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район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____________________________,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елдi мекен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(населенный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пункт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______________  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көше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(улица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_______________________</a:t>
            </a:r>
            <a:r>
              <a:rPr kumimoji="0" lang="ru-MO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__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, 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үй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дом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№ ______,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пәтер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квартира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№________, тел._____________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09.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Кәсiбi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Профессия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: ___________________________________________________________________________________ 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10.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Әлеуметтiк жағдайы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Социальное положение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: 1-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қызметкер (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служащий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 2-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жұмысшы (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рабочий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 3-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- ауыл шаруашылығының жұмысшысы (работник сельского хозяйства),  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4-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зейнеткер (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пенсионер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 5-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оқушы (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учащийся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 6-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үй шаруасындағы әйел (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домохозяйка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 7-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жеке шаруамен айналысатын адам (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лицо,   занятое индивидуальным трудом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8-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табынушы (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служитель культа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 9-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жұмыссыз (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безработный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 10-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басқа (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иное</a:t>
            </a:r>
            <a:r>
              <a:rPr kumimoji="0" lang="kk-KZ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.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11.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Алғашқы қаралған күнi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Дата первичного обращения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: /_______/________/_________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кк/аа/жжжж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чч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/мм/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гггг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12.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Диагнозы қойылған күн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Дата установления диагноза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: /_______/________/_________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кк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/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аа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/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жжжж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(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чч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/мм/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гггг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13.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Қатерлi iсiктiң анықталу жағдайлары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Обстоятельства выявления опухоли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: 1 -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өздiгiнен қаралды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обратился самостоятельно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2-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әйелдердi (ерлердi) қарау бөлмесiнде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в женском (мужском) смотровом кабинете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3-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профилактикалық қараудың басқа түрлерiнде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при других видах 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профосмотров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4-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басқа жағдайларда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при других обстоятельствах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5-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қайтыс болған соң мәйiттi ашпай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посмертно без вскрытия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6-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қайтыс болған соң мәйiттi ашып көргенде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посмертно после вскрытия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.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14.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Қатерлi iсiк процесiнiң кезеңi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Стадия опухолевого процесса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: 0-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in situ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 1 – 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I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2- 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II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 3- 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III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 4- 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IV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5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–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анықталмады (сатысы анықталмайтын орналасуларда)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не установлена (при локализациях,  не подлежащих 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стадированию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.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15. Диагноз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ы (кезеңi мен 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TNM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бойынша таралу дәрежесi)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(стадия и степень распространенности  по </a:t>
            </a:r>
            <a:r>
              <a:rPr kumimoji="0" lang="en-US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TNM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): ________________________________________________________________________________________________________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_______________________________________________________________________________________________________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АХЖ-10  шифр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і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(шифр МКБ-10) _____________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16.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Диагнозды растау әдiсi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Метод подтверждения диагноза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 тек бiр негiзгi әдiстiң астын сызыңыз 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(подчеркнуть только один основной метод): 1-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морфологиялық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морфологический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2-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цитологиялық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цитологический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3- рентгенологиялық (рентгенологический); 4-изотоптық (изотопный); 5-эндоскопиялық (эндоскопический); 6-УДЗ (УЗИ); 7-КТ (ЯМР); 8-тек клиникалық (только клинический); 9-мәйiттi ашып көру (вскрытие).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17.  Мәлiмдеме толтырылды (Извещение заполнено в): 1-ФАП (ФП); 2- АДА (СВА); 3-КДП; 4-АУА (СУБ) АА (СБ); 5-ОАА (ЦРБ); 6-обл. ауруханада (обл.больнице); 7-қалалық ауруханада (гор.больнице); 8-онкодиспансерде (онкодиспансере); 9-онкоинститутта (онкоинституте); 10-басқа емдеу ұйымдарында (других лечебных организациях). 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18.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Науқас қайда жі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Z Times New Roman" charset="-52"/>
                <a:ea typeface="Times New Roman" pitchFamily="18" charset="0"/>
                <a:sym typeface="Symbol" pitchFamily="18" charset="2"/>
              </a:rPr>
              <a:t>берілді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sym typeface="Symbol" pitchFamily="18" charset="2"/>
              </a:rPr>
              <a:t>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Куда направлен больной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: 1-онкодиспансер; 2- 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онкоинститут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3-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басқа мамандандырылмаған стационар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другой неспециализированный стационар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 4-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үйiне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домой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19. 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Мәлiмдеме толтырыған күн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Дата заполнения извещения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: /_______/________/_____ 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кк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/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аа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/ 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жжжж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(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чч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/мм/</a:t>
            </a:r>
            <a:r>
              <a:rPr kumimoji="0" lang="ru-RU" altLang="ru-RU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гггг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endParaRPr kumimoji="0" lang="ru-RU" alt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Symbol" pitchFamily="18" charset="2"/>
            </a:endParaRPr>
          </a:p>
          <a:p>
            <a:pPr marL="0" marR="0" lvl="0" indent="1143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20. 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Мәлiмдеменi толтырған дәрiгердiң ТАӘ қолы мен  жеке мөрi 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ФИО подпись и личная печать врача, заполнившего извещение</a:t>
            </a:r>
            <a:r>
              <a:rPr kumimoji="0" lang="kk-KZ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)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_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9969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107504" y="0"/>
            <a:ext cx="1728192" cy="40466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Форма 027/2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116632"/>
            <a:ext cx="8497887" cy="792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028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/>
              <a:t>Понятие о клинических группах и стадиях. Классификация стадийности – </a:t>
            </a:r>
            <a:br>
              <a:rPr lang="ru-RU" sz="1800" b="1" dirty="0"/>
            </a:br>
            <a:r>
              <a:rPr lang="ru-RU" sz="1800" b="1" dirty="0"/>
              <a:t>отечественная и международная. </a:t>
            </a:r>
            <a:br>
              <a:rPr lang="ru-RU" sz="1800" b="1" dirty="0"/>
            </a:br>
            <a:r>
              <a:rPr lang="ru-RU" sz="1800" b="1" dirty="0"/>
              <a:t> Для удобства диспансерного наблюдения за онкологическими больными, находящимся на разных этапах наблюдения и лечения, введена единая классификация больных   по клиническим группам</a:t>
            </a:r>
            <a:r>
              <a:rPr lang="ru-RU" sz="1800" dirty="0"/>
              <a:t>: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676456" cy="5517232"/>
          </a:xfrm>
        </p:spPr>
        <p:txBody>
          <a:bodyPr>
            <a:normAutofit fontScale="62500" lnSpcReduction="20000"/>
          </a:bodyPr>
          <a:lstStyle/>
          <a:p>
            <a:r>
              <a:rPr lang="ru-RU" sz="2700" dirty="0" err="1" smtClean="0">
                <a:solidFill>
                  <a:srgbClr val="FF0000"/>
                </a:solidFill>
              </a:rPr>
              <a:t>Ia</a:t>
            </a:r>
            <a:r>
              <a:rPr lang="ru-RU" sz="2700" dirty="0" smtClean="0">
                <a:solidFill>
                  <a:srgbClr val="FF0000"/>
                </a:solidFill>
              </a:rPr>
              <a:t>   </a:t>
            </a:r>
            <a:r>
              <a:rPr lang="ru-RU" sz="2700" dirty="0">
                <a:solidFill>
                  <a:srgbClr val="FF0000"/>
                </a:solidFill>
              </a:rPr>
              <a:t>группа </a:t>
            </a:r>
            <a:r>
              <a:rPr lang="ru-RU" sz="2700" dirty="0"/>
              <a:t>- больные с заболеваниями, подозрительными на злокачественные;</a:t>
            </a:r>
          </a:p>
          <a:p>
            <a:pPr marL="0" indent="0">
              <a:buNone/>
            </a:pPr>
            <a:r>
              <a:rPr lang="ru-RU" sz="2700" dirty="0" smtClean="0"/>
              <a:t>     </a:t>
            </a:r>
            <a:r>
              <a:rPr lang="ru-RU" sz="2700" dirty="0"/>
              <a:t>относятся больные с неясным диагнозом при наличии подозрения на </a:t>
            </a:r>
            <a:r>
              <a:rPr lang="ru-RU" sz="2700" dirty="0" smtClean="0"/>
              <a:t>злокачественную </a:t>
            </a:r>
            <a:r>
              <a:rPr lang="ru-RU" sz="2700" dirty="0"/>
              <a:t>опухоль; эти больные после установления окончательного диагноза (не позднее </a:t>
            </a:r>
            <a:r>
              <a:rPr lang="ru-RU" sz="2700" dirty="0" smtClean="0"/>
              <a:t> </a:t>
            </a:r>
            <a:r>
              <a:rPr lang="ru-RU" sz="2700" dirty="0"/>
              <a:t>чем через 10 дней после первичного обращения к врачу) или снимаются с учета, или </a:t>
            </a:r>
            <a:r>
              <a:rPr lang="ru-RU" sz="2700" dirty="0" smtClean="0"/>
              <a:t>    </a:t>
            </a:r>
            <a:r>
              <a:rPr lang="ru-RU" sz="2700" dirty="0"/>
              <a:t>переходят в другие группы.</a:t>
            </a:r>
          </a:p>
          <a:p>
            <a:r>
              <a:rPr lang="ru-RU" sz="2700" dirty="0" err="1">
                <a:solidFill>
                  <a:srgbClr val="FF0000"/>
                </a:solidFill>
              </a:rPr>
              <a:t>Iб</a:t>
            </a:r>
            <a:r>
              <a:rPr lang="ru-RU" sz="2700" dirty="0">
                <a:solidFill>
                  <a:srgbClr val="FF0000"/>
                </a:solidFill>
              </a:rPr>
              <a:t>   группа - </a:t>
            </a:r>
            <a:r>
              <a:rPr lang="ru-RU" sz="2700" dirty="0"/>
              <a:t>больные с предопухолевыми заболеваниями;</a:t>
            </a:r>
          </a:p>
          <a:p>
            <a:r>
              <a:rPr lang="ru-RU" sz="2700" dirty="0">
                <a:solidFill>
                  <a:srgbClr val="FF0000"/>
                </a:solidFill>
              </a:rPr>
              <a:t>II    группа </a:t>
            </a:r>
            <a:r>
              <a:rPr lang="ru-RU" sz="2700" dirty="0"/>
              <a:t>- больные со злокачественными опухолями, подлежащими специальному </a:t>
            </a:r>
            <a:r>
              <a:rPr lang="ru-RU" sz="2700" dirty="0" smtClean="0"/>
              <a:t>лечению</a:t>
            </a:r>
            <a:r>
              <a:rPr lang="ru-RU" sz="2700" dirty="0"/>
              <a:t>.</a:t>
            </a:r>
          </a:p>
          <a:p>
            <a:r>
              <a:rPr lang="ru-RU" sz="2700" dirty="0" err="1">
                <a:solidFill>
                  <a:srgbClr val="FF0000"/>
                </a:solidFill>
              </a:rPr>
              <a:t>IIa</a:t>
            </a:r>
            <a:r>
              <a:rPr lang="ru-RU" sz="2700" dirty="0">
                <a:solidFill>
                  <a:srgbClr val="FF0000"/>
                </a:solidFill>
              </a:rPr>
              <a:t>  группа - </a:t>
            </a:r>
            <a:r>
              <a:rPr lang="ru-RU" sz="2700" dirty="0"/>
              <a:t>больные со злокачественными опухолями, подлежащими радикальному </a:t>
            </a:r>
            <a:r>
              <a:rPr lang="ru-RU" sz="2700" dirty="0" smtClean="0"/>
              <a:t>лечению</a:t>
            </a:r>
            <a:r>
              <a:rPr lang="ru-RU" sz="2700" dirty="0"/>
              <a:t>, у которых при условии своевременного применения радикального (</a:t>
            </a:r>
            <a:r>
              <a:rPr lang="ru-RU" sz="2700" dirty="0" smtClean="0"/>
              <a:t>хирургического</a:t>
            </a:r>
            <a:r>
              <a:rPr lang="ru-RU" sz="2700" dirty="0"/>
              <a:t>, лучевого, комбинированного или комплексного) лечения появляется </a:t>
            </a:r>
            <a:r>
              <a:rPr lang="ru-RU" sz="2700" dirty="0" smtClean="0"/>
              <a:t>надежда </a:t>
            </a:r>
            <a:r>
              <a:rPr lang="ru-RU" sz="2700" dirty="0"/>
              <a:t>на полное выздоровление.</a:t>
            </a:r>
          </a:p>
          <a:p>
            <a:r>
              <a:rPr lang="ru-RU" sz="2700" dirty="0">
                <a:solidFill>
                  <a:srgbClr val="FF0000"/>
                </a:solidFill>
              </a:rPr>
              <a:t>III   группа </a:t>
            </a:r>
            <a:r>
              <a:rPr lang="ru-RU" sz="2700" dirty="0"/>
              <a:t>- практически здоровые лица (излеченные от рака), которым проведено </a:t>
            </a:r>
            <a:r>
              <a:rPr lang="ru-RU" sz="2700" dirty="0" smtClean="0"/>
              <a:t>ради      </a:t>
            </a:r>
            <a:r>
              <a:rPr lang="ru-RU" sz="2700" dirty="0" err="1"/>
              <a:t>кальное</a:t>
            </a:r>
            <a:r>
              <a:rPr lang="ru-RU" sz="2700" dirty="0"/>
              <a:t> лечение  и при отсутствии метастазов и рецидивов. Больные этой группы при </a:t>
            </a:r>
            <a:r>
              <a:rPr lang="ru-RU" sz="2700" dirty="0" smtClean="0"/>
              <a:t> </a:t>
            </a:r>
            <a:r>
              <a:rPr lang="ru-RU" sz="2700" dirty="0"/>
              <a:t>появлении метастазов  или рецидивов переходят либо в группу II, если </a:t>
            </a:r>
            <a:r>
              <a:rPr lang="ru-RU" sz="2700" dirty="0" smtClean="0"/>
              <a:t>возможно специальное </a:t>
            </a:r>
            <a:r>
              <a:rPr lang="ru-RU" sz="2700" dirty="0"/>
              <a:t>лечение (хирургическое или лучевое), либо в группу IV, если специальное </a:t>
            </a:r>
            <a:r>
              <a:rPr lang="ru-RU" sz="2700" dirty="0" smtClean="0"/>
              <a:t>лечение </a:t>
            </a:r>
            <a:r>
              <a:rPr lang="ru-RU" sz="2700" dirty="0"/>
              <a:t>уже невозможно.</a:t>
            </a:r>
          </a:p>
          <a:p>
            <a:r>
              <a:rPr lang="ru-RU" sz="2700" dirty="0">
                <a:solidFill>
                  <a:srgbClr val="FF0000"/>
                </a:solidFill>
              </a:rPr>
              <a:t>IV   группа </a:t>
            </a:r>
            <a:r>
              <a:rPr lang="ru-RU" sz="2700" dirty="0"/>
              <a:t>- больные в запущенной стадии заболевания, не подлежащие радикальному </a:t>
            </a:r>
            <a:r>
              <a:rPr lang="ru-RU" sz="2700" dirty="0" smtClean="0"/>
              <a:t> </a:t>
            </a:r>
            <a:r>
              <a:rPr lang="ru-RU" sz="2700" dirty="0"/>
              <a:t>лечению, даже в том случае, если им намечено проведение хирургического, </a:t>
            </a:r>
            <a:r>
              <a:rPr lang="ru-RU" sz="2700" dirty="0" err="1" smtClean="0"/>
              <a:t>комби</a:t>
            </a:r>
            <a:r>
              <a:rPr lang="ru-RU" sz="2700" dirty="0" smtClean="0"/>
              <a:t>- </a:t>
            </a:r>
            <a:r>
              <a:rPr lang="ru-RU" sz="2700" dirty="0" err="1"/>
              <a:t>нированного</a:t>
            </a:r>
            <a:r>
              <a:rPr lang="ru-RU" sz="2700" dirty="0"/>
              <a:t>, </a:t>
            </a:r>
            <a:r>
              <a:rPr lang="ru-RU" sz="2700" dirty="0" err="1"/>
              <a:t>комплесного</a:t>
            </a:r>
            <a:r>
              <a:rPr lang="ru-RU" sz="2700" dirty="0"/>
              <a:t> и других видов лечения  с паллиативной (</a:t>
            </a:r>
            <a:r>
              <a:rPr lang="ru-RU" sz="2700" dirty="0" smtClean="0"/>
              <a:t>симптоматической</a:t>
            </a:r>
            <a:r>
              <a:rPr lang="ru-RU" sz="2700" dirty="0"/>
              <a:t>) целью.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12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          Спасибо за внимание!!!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9333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1290</Words>
  <Application>Microsoft Office PowerPoint</Application>
  <PresentationFormat>Экран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Медицинская документация в ПМСМ, онкологических кабинетах ПМСП</vt:lpstr>
      <vt:lpstr>Презентация PowerPoint</vt:lpstr>
      <vt:lpstr>Презентация PowerPoint</vt:lpstr>
      <vt:lpstr>Основные декретирующие материалы по онкологии. Онкодокументация, правила заполнения.  </vt:lpstr>
      <vt:lpstr>Презентация PowerPoint</vt:lpstr>
      <vt:lpstr>Презентация PowerPoint</vt:lpstr>
      <vt:lpstr>Понятие о клинических группах и стадиях. Классификация стадийности –  отечественная и международная.   Для удобства диспансерного наблюдения за онкологическими больными, находящимся на разных этапах наблюдения и лечения, введена единая классификация больных   по клиническим группам: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ood</dc:creator>
  <cp:lastModifiedBy>ood</cp:lastModifiedBy>
  <cp:revision>4</cp:revision>
  <dcterms:created xsi:type="dcterms:W3CDTF">2014-07-08T03:23:32Z</dcterms:created>
  <dcterms:modified xsi:type="dcterms:W3CDTF">2014-07-08T10:28:29Z</dcterms:modified>
</cp:coreProperties>
</file>