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7" r:id="rId3"/>
    <p:sldId id="309" r:id="rId4"/>
    <p:sldId id="279" r:id="rId5"/>
    <p:sldId id="301" r:id="rId6"/>
    <p:sldId id="294" r:id="rId7"/>
    <p:sldId id="281" r:id="rId8"/>
    <p:sldId id="295" r:id="rId9"/>
    <p:sldId id="310" r:id="rId10"/>
    <p:sldId id="296" r:id="rId11"/>
    <p:sldId id="290" r:id="rId12"/>
    <p:sldId id="305" r:id="rId13"/>
    <p:sldId id="313" r:id="rId14"/>
    <p:sldId id="297" r:id="rId15"/>
    <p:sldId id="311" r:id="rId16"/>
    <p:sldId id="312" r:id="rId1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4" autoAdjust="0"/>
    <p:restoredTop sz="86323" autoAdjust="0"/>
  </p:normalViewPr>
  <p:slideViewPr>
    <p:cSldViewPr>
      <p:cViewPr>
        <p:scale>
          <a:sx n="80" d="100"/>
          <a:sy n="80" d="100"/>
        </p:scale>
        <p:origin x="-1542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58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3128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3040821801082484E-2"/>
          <c:y val="2.3378387528141274E-2"/>
          <c:w val="0.90923175484827923"/>
          <c:h val="0.6423079201719789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dLbls>
            <c:dLbl>
              <c:idx val="0"/>
              <c:layout>
                <c:manualLayout>
                  <c:x val="-1.7385376331265818E-2"/>
                  <c:y val="1.1957240155990199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5.6641177177242279E-3"/>
                  <c:y val="1.1957004777246974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4696173961041253E-3"/>
                  <c:y val="8.9679301169926732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4.3016900561184297E-3"/>
                  <c:y val="1.1957240155990199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0"/>
                  <c:y val="1.494655019498772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1.4338966853728612E-3"/>
                  <c:y val="5.9786200779951082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7.1694834268639937E-3"/>
                  <c:y val="2.9893100389975558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1.0607335408983468E-2"/>
                  <c:y val="5.6643894557855158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1.4338966853728078E-3"/>
                  <c:y val="5.9786200779951082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1.1124554362975032E-3"/>
                  <c:y val="1.1956769398503748E-2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-1.6125127921649181E-3"/>
                  <c:y val="1.1957240155990256E-2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-7.7673167299387698E-3"/>
                  <c:y val="8.3773648502332172E-3"/>
                </c:manualLayout>
              </c:layout>
              <c:dLblPos val="outEnd"/>
              <c:showVal val="1"/>
            </c:dLbl>
            <c:dLbl>
              <c:idx val="13"/>
              <c:layout>
                <c:manualLayout>
                  <c:x val="-8.6033801122369566E-3"/>
                  <c:y val="-2.9893100389975515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Лист1!$A$2:$A$18</c:f>
              <c:strCache>
                <c:ptCount val="17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ЖГП №3</c:v>
                </c:pt>
                <c:pt idx="7">
                  <c:v>Бейнеу</c:v>
                </c:pt>
                <c:pt idx="8">
                  <c:v>Каракия</c:v>
                </c:pt>
                <c:pt idx="9">
                  <c:v>Жетыбай</c:v>
                </c:pt>
                <c:pt idx="10">
                  <c:v>Мангистау рн</c:v>
                </c:pt>
                <c:pt idx="11">
                  <c:v>Мунайлы</c:v>
                </c:pt>
                <c:pt idx="12">
                  <c:v>Тупкараган</c:v>
                </c:pt>
                <c:pt idx="13">
                  <c:v>СЕНИМ</c:v>
                </c:pt>
                <c:pt idx="14">
                  <c:v>Нейрон</c:v>
                </c:pt>
                <c:pt idx="15">
                  <c:v>Ясин</c:v>
                </c:pt>
                <c:pt idx="16">
                  <c:v>Мухамбет</c:v>
                </c:pt>
              </c:strCache>
            </c:strRef>
          </c:cat>
          <c:val>
            <c:numRef>
              <c:f>Лист1!$B$2:$B$18</c:f>
              <c:numCache>
                <c:formatCode>0.0</c:formatCode>
                <c:ptCount val="17"/>
                <c:pt idx="0">
                  <c:v>191.7</c:v>
                </c:pt>
                <c:pt idx="1">
                  <c:v>123.2</c:v>
                </c:pt>
                <c:pt idx="2">
                  <c:v>182.2</c:v>
                </c:pt>
                <c:pt idx="3">
                  <c:v>148.80000000000001</c:v>
                </c:pt>
                <c:pt idx="4">
                  <c:v>119.3</c:v>
                </c:pt>
                <c:pt idx="5">
                  <c:v>131.1</c:v>
                </c:pt>
                <c:pt idx="6">
                  <c:v>0</c:v>
                </c:pt>
                <c:pt idx="7">
                  <c:v>105</c:v>
                </c:pt>
                <c:pt idx="8">
                  <c:v>100.8</c:v>
                </c:pt>
                <c:pt idx="9">
                  <c:v>99.2</c:v>
                </c:pt>
                <c:pt idx="10">
                  <c:v>135</c:v>
                </c:pt>
                <c:pt idx="11">
                  <c:v>85.8</c:v>
                </c:pt>
                <c:pt idx="12">
                  <c:v>99.9</c:v>
                </c:pt>
                <c:pt idx="13">
                  <c:v>52.1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dLbls>
            <c:dLbl>
              <c:idx val="0"/>
              <c:layout>
                <c:manualLayout>
                  <c:x val="5.7355867414912364E-3"/>
                  <c:y val="-2.9893100389975515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0430187070451973E-2"/>
                  <c:y val="5.9783846992518194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3012217251380381E-2"/>
                  <c:y val="1.1957240155990199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3.1892346198209276E-3"/>
                  <c:y val="2.3634379607538917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5.8521049603341294E-3"/>
                  <c:y val="-8.4901112682395064E-4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1.0180214845143675E-2"/>
                  <c:y val="5.9786200779951082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2.9034714300037144E-3"/>
                  <c:y val="2.9893100389975558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2.3426710491969358E-3"/>
                  <c:y val="2.9893100389976062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1.3083686275147395E-2"/>
                  <c:y val="5.9786200779951082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5.8784695844165168E-3"/>
                  <c:y val="-2.9893100389975598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7.3480869805206406E-3"/>
                  <c:y val="0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2.9392347922082541E-3"/>
                  <c:y val="2.9893100389975598E-3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1.1471173482982473E-2"/>
                  <c:y val="2.9893100389974969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Лист1!$A$2:$A$18</c:f>
              <c:strCache>
                <c:ptCount val="17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ЖГП №3</c:v>
                </c:pt>
                <c:pt idx="7">
                  <c:v>Бейнеу</c:v>
                </c:pt>
                <c:pt idx="8">
                  <c:v>Каракия</c:v>
                </c:pt>
                <c:pt idx="9">
                  <c:v>Жетыбай</c:v>
                </c:pt>
                <c:pt idx="10">
                  <c:v>Мангистау рн</c:v>
                </c:pt>
                <c:pt idx="11">
                  <c:v>Мунайлы</c:v>
                </c:pt>
                <c:pt idx="12">
                  <c:v>Тупкараган</c:v>
                </c:pt>
                <c:pt idx="13">
                  <c:v>СЕНИМ</c:v>
                </c:pt>
                <c:pt idx="14">
                  <c:v>Нейрон</c:v>
                </c:pt>
                <c:pt idx="15">
                  <c:v>Ясин</c:v>
                </c:pt>
                <c:pt idx="16">
                  <c:v>Мухамбет</c:v>
                </c:pt>
              </c:strCache>
            </c:strRef>
          </c:cat>
          <c:val>
            <c:numRef>
              <c:f>Лист1!$C$2:$C$18</c:f>
              <c:numCache>
                <c:formatCode>0.0</c:formatCode>
                <c:ptCount val="17"/>
                <c:pt idx="0">
                  <c:v>195.8</c:v>
                </c:pt>
                <c:pt idx="1">
                  <c:v>129.69999999999999</c:v>
                </c:pt>
                <c:pt idx="2">
                  <c:v>169.2</c:v>
                </c:pt>
                <c:pt idx="3">
                  <c:v>125.9</c:v>
                </c:pt>
                <c:pt idx="4">
                  <c:v>152.9</c:v>
                </c:pt>
                <c:pt idx="5">
                  <c:v>92.2</c:v>
                </c:pt>
                <c:pt idx="6">
                  <c:v>72.7</c:v>
                </c:pt>
                <c:pt idx="7">
                  <c:v>93.9</c:v>
                </c:pt>
                <c:pt idx="8">
                  <c:v>108.4</c:v>
                </c:pt>
                <c:pt idx="9">
                  <c:v>119.5</c:v>
                </c:pt>
                <c:pt idx="10">
                  <c:v>141.80000000000001</c:v>
                </c:pt>
                <c:pt idx="11">
                  <c:v>94.4</c:v>
                </c:pt>
                <c:pt idx="12">
                  <c:v>92.6</c:v>
                </c:pt>
                <c:pt idx="13">
                  <c:v>141.5</c:v>
                </c:pt>
                <c:pt idx="14">
                  <c:v>396.2</c:v>
                </c:pt>
                <c:pt idx="15">
                  <c:v>248.2</c:v>
                </c:pt>
                <c:pt idx="16">
                  <c:v>132.19999999999999</c:v>
                </c:pt>
              </c:numCache>
            </c:numRef>
          </c:val>
        </c:ser>
        <c:dLbls>
          <c:showVal val="1"/>
        </c:dLbls>
        <c:axId val="80234368"/>
        <c:axId val="80235904"/>
      </c:barChart>
      <c:catAx>
        <c:axId val="80234368"/>
        <c:scaling>
          <c:orientation val="minMax"/>
        </c:scaling>
        <c:axPos val="b"/>
        <c:tickLblPos val="nextTo"/>
        <c:spPr>
          <a:noFill/>
        </c:spPr>
        <c:txPr>
          <a:bodyPr/>
          <a:lstStyle/>
          <a:p>
            <a:pPr>
              <a:defRPr b="1"/>
            </a:pPr>
            <a:endParaRPr lang="ru-RU"/>
          </a:p>
        </c:txPr>
        <c:crossAx val="80235904"/>
        <c:crosses val="autoZero"/>
        <c:auto val="1"/>
        <c:lblAlgn val="ctr"/>
        <c:lblOffset val="100"/>
      </c:catAx>
      <c:valAx>
        <c:axId val="80235904"/>
        <c:scaling>
          <c:orientation val="minMax"/>
        </c:scaling>
        <c:axPos val="l"/>
        <c:majorGridlines/>
        <c:numFmt formatCode="0.0" sourceLinked="1"/>
        <c:tickLblPos val="nextTo"/>
        <c:crossAx val="80234368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11540951698767772"/>
          <c:y val="0.88075665792313218"/>
          <c:w val="0.87497120070634204"/>
          <c:h val="8.1582743160364526E-2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</c:chart>
  <c:spPr>
    <a:ln w="28575">
      <a:solidFill>
        <a:srgbClr val="FF0000"/>
      </a:solidFill>
    </a:ln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4.4693746492562789E-2"/>
          <c:y val="4.3045181567274257E-2"/>
          <c:w val="0.94657517920473022"/>
          <c:h val="0.7485836559265355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dLbls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Лист1!$A$2:$A$10</c:f>
              <c:strCache>
                <c:ptCount val="9"/>
                <c:pt idx="0">
                  <c:v>Рак молочной железы</c:v>
                </c:pt>
                <c:pt idx="1">
                  <c:v>Рак легких</c:v>
                </c:pt>
                <c:pt idx="2">
                  <c:v>Рак желудка</c:v>
                </c:pt>
                <c:pt idx="3">
                  <c:v>Рак печени</c:v>
                </c:pt>
                <c:pt idx="4">
                  <c:v>Рак пищевода</c:v>
                </c:pt>
                <c:pt idx="5">
                  <c:v>Рак шейки матки</c:v>
                </c:pt>
                <c:pt idx="6">
                  <c:v>Рак яичников</c:v>
                </c:pt>
                <c:pt idx="7">
                  <c:v>Рак ободочной кишки</c:v>
                </c:pt>
                <c:pt idx="8">
                  <c:v>Рак щитовидной железы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10.8</c:v>
                </c:pt>
                <c:pt idx="1">
                  <c:v>8.5</c:v>
                </c:pt>
                <c:pt idx="2">
                  <c:v>11.5</c:v>
                </c:pt>
                <c:pt idx="3">
                  <c:v>4</c:v>
                </c:pt>
                <c:pt idx="4">
                  <c:v>5.3</c:v>
                </c:pt>
                <c:pt idx="5">
                  <c:v>6.2</c:v>
                </c:pt>
                <c:pt idx="6">
                  <c:v>3.3</c:v>
                </c:pt>
                <c:pt idx="7">
                  <c:v>4.8</c:v>
                </c:pt>
                <c:pt idx="8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dLbls>
            <c:txPr>
              <a:bodyPr/>
              <a:lstStyle/>
              <a:p>
                <a:pPr>
                  <a:defRPr sz="10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Лист1!$A$2:$A$10</c:f>
              <c:strCache>
                <c:ptCount val="9"/>
                <c:pt idx="0">
                  <c:v>Рак молочной железы</c:v>
                </c:pt>
                <c:pt idx="1">
                  <c:v>Рак легких</c:v>
                </c:pt>
                <c:pt idx="2">
                  <c:v>Рак желудка</c:v>
                </c:pt>
                <c:pt idx="3">
                  <c:v>Рак печени</c:v>
                </c:pt>
                <c:pt idx="4">
                  <c:v>Рак пищевода</c:v>
                </c:pt>
                <c:pt idx="5">
                  <c:v>Рак шейки матки</c:v>
                </c:pt>
                <c:pt idx="6">
                  <c:v>Рак яичников</c:v>
                </c:pt>
                <c:pt idx="7">
                  <c:v>Рак ободочной кишки</c:v>
                </c:pt>
                <c:pt idx="8">
                  <c:v>Рак щитовидной железы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11.4</c:v>
                </c:pt>
                <c:pt idx="1">
                  <c:v>9.3000000000000007</c:v>
                </c:pt>
                <c:pt idx="2">
                  <c:v>7.4</c:v>
                </c:pt>
                <c:pt idx="3">
                  <c:v>7.4</c:v>
                </c:pt>
                <c:pt idx="4">
                  <c:v>6.3</c:v>
                </c:pt>
                <c:pt idx="5">
                  <c:v>5.6</c:v>
                </c:pt>
                <c:pt idx="6">
                  <c:v>5.0999999999999996</c:v>
                </c:pt>
                <c:pt idx="7">
                  <c:v>4.9000000000000004</c:v>
                </c:pt>
                <c:pt idx="8">
                  <c:v>3.9</c:v>
                </c:pt>
              </c:numCache>
            </c:numRef>
          </c:val>
        </c:ser>
        <c:dLbls>
          <c:showVal val="1"/>
        </c:dLbls>
        <c:axId val="100427648"/>
        <c:axId val="100429184"/>
      </c:barChart>
      <c:catAx>
        <c:axId val="10042764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00429184"/>
        <c:crosses val="autoZero"/>
        <c:auto val="1"/>
        <c:lblAlgn val="ctr"/>
        <c:lblOffset val="100"/>
      </c:catAx>
      <c:valAx>
        <c:axId val="100429184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00427648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2.4332849282891866E-2"/>
          <c:y val="0.87659360853034973"/>
          <c:w val="0.9668501044276151"/>
          <c:h val="7.5574254638921909E-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0691084641302176"/>
          <c:y val="3.5143219147569862E-2"/>
          <c:w val="0.88025306627727651"/>
          <c:h val="0.6328447702303202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dLbls>
            <c:dLbl>
              <c:idx val="1"/>
              <c:layout>
                <c:manualLayout>
                  <c:x val="-5.7586656582200276E-3"/>
                  <c:y val="-2.9893100389975567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2.8793328291099591E-3"/>
                  <c:y val="-3.2882410428973149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1.4456499368922595E-3"/>
                  <c:y val="9.9013689836931571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1.1565199495138203E-2"/>
                  <c:y val="-3.9193176066856811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-1.1565199495138097E-2"/>
                  <c:y val="-3.9193176066856811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9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Лист1!$A$2:$A$18</c:f>
              <c:strCache>
                <c:ptCount val="17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ЖГП №3</c:v>
                </c:pt>
                <c:pt idx="7">
                  <c:v>Бейнеу</c:v>
                </c:pt>
                <c:pt idx="8">
                  <c:v>Каракия</c:v>
                </c:pt>
                <c:pt idx="9">
                  <c:v>Жетыбай</c:v>
                </c:pt>
                <c:pt idx="10">
                  <c:v>Мангистау рн</c:v>
                </c:pt>
                <c:pt idx="11">
                  <c:v>Мунайлы</c:v>
                </c:pt>
                <c:pt idx="12">
                  <c:v>Тупкараган</c:v>
                </c:pt>
                <c:pt idx="13">
                  <c:v>Сеним</c:v>
                </c:pt>
                <c:pt idx="14">
                  <c:v>Нейрон</c:v>
                </c:pt>
                <c:pt idx="15">
                  <c:v>Ясин</c:v>
                </c:pt>
                <c:pt idx="16">
                  <c:v>Мухамбет</c:v>
                </c:pt>
              </c:strCache>
            </c:strRef>
          </c:cat>
          <c:val>
            <c:numRef>
              <c:f>Лист1!$B$2:$B$18</c:f>
              <c:numCache>
                <c:formatCode>0.0</c:formatCode>
                <c:ptCount val="17"/>
                <c:pt idx="0">
                  <c:v>79.599999999999994</c:v>
                </c:pt>
                <c:pt idx="1">
                  <c:v>55.4</c:v>
                </c:pt>
                <c:pt idx="2">
                  <c:v>52.6</c:v>
                </c:pt>
                <c:pt idx="3">
                  <c:v>67.599999999999994</c:v>
                </c:pt>
                <c:pt idx="4">
                  <c:v>29.8</c:v>
                </c:pt>
                <c:pt idx="5">
                  <c:v>58.3</c:v>
                </c:pt>
                <c:pt idx="6">
                  <c:v>0</c:v>
                </c:pt>
                <c:pt idx="7">
                  <c:v>65.7</c:v>
                </c:pt>
                <c:pt idx="8">
                  <c:v>83</c:v>
                </c:pt>
                <c:pt idx="9">
                  <c:v>88.2</c:v>
                </c:pt>
                <c:pt idx="10">
                  <c:v>55.2</c:v>
                </c:pt>
                <c:pt idx="11">
                  <c:v>65.2</c:v>
                </c:pt>
                <c:pt idx="12">
                  <c:v>42.8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dLbls>
            <c:dLbl>
              <c:idx val="0"/>
              <c:layout>
                <c:manualLayout>
                  <c:x val="1.0509678185811741E-2"/>
                  <c:y val="9.068436840351126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0581661506539487E-2"/>
                  <c:y val="-2.9389389879467252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8.6918442784256096E-3"/>
                  <c:y val="1.4299258651110341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7.2162428832868259E-3"/>
                  <c:y val="1.3883579790569462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5.7586656582200276E-3"/>
                  <c:y val="-3.5871720467970679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1.0329662642978391E-2"/>
                  <c:y val="0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8.7636008800329509E-3"/>
                  <c:y val="-4.9156496735767675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8.6619173545324779E-3"/>
                  <c:y val="-4.0522804434158918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1.3498856428756701E-3"/>
                  <c:y val="-6.2933214576911542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5.7885925821131454E-3"/>
                  <c:y val="-1.076151614039118E-2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1.2986924654888179E-2"/>
                  <c:y val="5.248004459014913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9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Лист1!$A$2:$A$18</c:f>
              <c:strCache>
                <c:ptCount val="17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ЖГП №3</c:v>
                </c:pt>
                <c:pt idx="7">
                  <c:v>Бейнеу</c:v>
                </c:pt>
                <c:pt idx="8">
                  <c:v>Каракия</c:v>
                </c:pt>
                <c:pt idx="9">
                  <c:v>Жетыбай</c:v>
                </c:pt>
                <c:pt idx="10">
                  <c:v>Мангистау рн</c:v>
                </c:pt>
                <c:pt idx="11">
                  <c:v>Мунайлы</c:v>
                </c:pt>
                <c:pt idx="12">
                  <c:v>Тупкараган</c:v>
                </c:pt>
                <c:pt idx="13">
                  <c:v>Сеним</c:v>
                </c:pt>
                <c:pt idx="14">
                  <c:v>Нейрон</c:v>
                </c:pt>
                <c:pt idx="15">
                  <c:v>Ясин</c:v>
                </c:pt>
                <c:pt idx="16">
                  <c:v>Мухамбет</c:v>
                </c:pt>
              </c:strCache>
            </c:strRef>
          </c:cat>
          <c:val>
            <c:numRef>
              <c:f>Лист1!$C$2:$C$18</c:f>
              <c:numCache>
                <c:formatCode>0.0</c:formatCode>
                <c:ptCount val="17"/>
                <c:pt idx="0">
                  <c:v>78.099999999999994</c:v>
                </c:pt>
                <c:pt idx="1">
                  <c:v>54.8</c:v>
                </c:pt>
                <c:pt idx="2">
                  <c:v>48.8</c:v>
                </c:pt>
                <c:pt idx="3">
                  <c:v>55.8</c:v>
                </c:pt>
                <c:pt idx="4">
                  <c:v>92.7</c:v>
                </c:pt>
                <c:pt idx="5">
                  <c:v>40.6</c:v>
                </c:pt>
                <c:pt idx="6">
                  <c:v>0</c:v>
                </c:pt>
                <c:pt idx="7">
                  <c:v>53.2</c:v>
                </c:pt>
                <c:pt idx="8">
                  <c:v>51.3</c:v>
                </c:pt>
                <c:pt idx="9">
                  <c:v>43.5</c:v>
                </c:pt>
                <c:pt idx="10">
                  <c:v>70.900000000000006</c:v>
                </c:pt>
                <c:pt idx="11">
                  <c:v>50.4</c:v>
                </c:pt>
                <c:pt idx="12">
                  <c:v>59.5</c:v>
                </c:pt>
                <c:pt idx="13">
                  <c:v>64.3</c:v>
                </c:pt>
                <c:pt idx="14">
                  <c:v>0</c:v>
                </c:pt>
                <c:pt idx="15">
                  <c:v>37.200000000000003</c:v>
                </c:pt>
                <c:pt idx="16">
                  <c:v>113.3</c:v>
                </c:pt>
              </c:numCache>
            </c:numRef>
          </c:val>
        </c:ser>
        <c:dLbls>
          <c:showVal val="1"/>
        </c:dLbls>
        <c:axId val="105943040"/>
        <c:axId val="105944576"/>
      </c:barChart>
      <c:catAx>
        <c:axId val="105943040"/>
        <c:scaling>
          <c:orientation val="minMax"/>
        </c:scaling>
        <c:axPos val="b"/>
        <c:tickLblPos val="nextTo"/>
        <c:spPr>
          <a:ln w="38100">
            <a:solidFill>
              <a:srgbClr val="FF0000"/>
            </a:solidFill>
          </a:ln>
        </c:spPr>
        <c:txPr>
          <a:bodyPr/>
          <a:lstStyle/>
          <a:p>
            <a:pPr>
              <a:defRPr sz="1000" b="1"/>
            </a:pPr>
            <a:endParaRPr lang="ru-RU"/>
          </a:p>
        </c:txPr>
        <c:crossAx val="105944576"/>
        <c:crosses val="autoZero"/>
        <c:auto val="1"/>
        <c:lblAlgn val="ctr"/>
        <c:lblOffset val="100"/>
      </c:catAx>
      <c:valAx>
        <c:axId val="105944576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05943040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5.7322528806931485E-2"/>
          <c:y val="0.91383137278532167"/>
          <c:w val="0.94222732037950974"/>
          <c:h val="8.580779160130983E-2"/>
        </c:manualLayout>
      </c:layout>
      <c:spPr>
        <a:ln w="12700">
          <a:noFill/>
        </a:ln>
      </c:spPr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4.4327335023528362E-2"/>
          <c:y val="6.1995996755273404E-2"/>
          <c:w val="0.93090375850319174"/>
          <c:h val="0.6378965941393256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dLbls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Лист1!$A$2:$A$9</c:f>
              <c:strCache>
                <c:ptCount val="8"/>
                <c:pt idx="0">
                  <c:v>Рак желудка</c:v>
                </c:pt>
                <c:pt idx="1">
                  <c:v>Рак пищевода</c:v>
                </c:pt>
                <c:pt idx="2">
                  <c:v>Рак легких</c:v>
                </c:pt>
                <c:pt idx="3">
                  <c:v>Рак молочной железы</c:v>
                </c:pt>
                <c:pt idx="4">
                  <c:v>Рак шейки матки</c:v>
                </c:pt>
                <c:pt idx="5">
                  <c:v>Рак печени</c:v>
                </c:pt>
                <c:pt idx="6">
                  <c:v>Рак яичников</c:v>
                </c:pt>
                <c:pt idx="7">
                  <c:v>Рак поджелудочной железы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13.4</c:v>
                </c:pt>
                <c:pt idx="1">
                  <c:v>10.6</c:v>
                </c:pt>
                <c:pt idx="2">
                  <c:v>8.3000000000000007</c:v>
                </c:pt>
                <c:pt idx="3">
                  <c:v>3.9</c:v>
                </c:pt>
                <c:pt idx="4">
                  <c:v>8.4</c:v>
                </c:pt>
                <c:pt idx="5">
                  <c:v>2.2000000000000002</c:v>
                </c:pt>
                <c:pt idx="6">
                  <c:v>1.1000000000000001</c:v>
                </c:pt>
                <c:pt idx="7">
                  <c:v>8.4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Лист1!$A$2:$A$9</c:f>
              <c:strCache>
                <c:ptCount val="8"/>
                <c:pt idx="0">
                  <c:v>Рак желудка</c:v>
                </c:pt>
                <c:pt idx="1">
                  <c:v>Рак пищевода</c:v>
                </c:pt>
                <c:pt idx="2">
                  <c:v>Рак легких</c:v>
                </c:pt>
                <c:pt idx="3">
                  <c:v>Рак молочной железы</c:v>
                </c:pt>
                <c:pt idx="4">
                  <c:v>Рак шейки матки</c:v>
                </c:pt>
                <c:pt idx="5">
                  <c:v>Рак печени</c:v>
                </c:pt>
                <c:pt idx="6">
                  <c:v>Рак яичников</c:v>
                </c:pt>
                <c:pt idx="7">
                  <c:v>Рак поджелудочной железы</c:v>
                </c:pt>
              </c:strCache>
            </c:strRef>
          </c:cat>
          <c:val>
            <c:numRef>
              <c:f>Лист1!$C$2:$C$9</c:f>
              <c:numCache>
                <c:formatCode>0.0</c:formatCode>
                <c:ptCount val="8"/>
                <c:pt idx="0">
                  <c:v>17</c:v>
                </c:pt>
                <c:pt idx="1">
                  <c:v>11.5</c:v>
                </c:pt>
                <c:pt idx="2">
                  <c:v>8.8000000000000007</c:v>
                </c:pt>
                <c:pt idx="3">
                  <c:v>8.2000000000000011</c:v>
                </c:pt>
                <c:pt idx="4">
                  <c:v>6.6</c:v>
                </c:pt>
                <c:pt idx="5">
                  <c:v>6</c:v>
                </c:pt>
                <c:pt idx="6">
                  <c:v>3.3</c:v>
                </c:pt>
                <c:pt idx="7">
                  <c:v>2.2000000000000002</c:v>
                </c:pt>
              </c:numCache>
            </c:numRef>
          </c:val>
        </c:ser>
        <c:dLbls>
          <c:showVal val="1"/>
        </c:dLbls>
        <c:axId val="111056384"/>
        <c:axId val="111057920"/>
      </c:barChart>
      <c:catAx>
        <c:axId val="11105638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11057920"/>
        <c:crosses val="autoZero"/>
        <c:auto val="1"/>
        <c:lblAlgn val="ctr"/>
        <c:lblOffset val="100"/>
      </c:catAx>
      <c:valAx>
        <c:axId val="111057920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11056384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4.8286348026828331E-2"/>
          <c:y val="0.91152282106688143"/>
          <c:w val="0.94296889022317421"/>
          <c:h val="8.847717893311853E-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6.4094897239292167E-2"/>
          <c:y val="3.9791947803529626E-2"/>
          <c:w val="0.91094845498641164"/>
          <c:h val="0.6379522318445636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dLbls>
            <c:dLbl>
              <c:idx val="1"/>
              <c:layout>
                <c:manualLayout>
                  <c:x val="-1.1280794292273407E-2"/>
                  <c:y val="-2.7557701922008692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410099286534172E-3"/>
                  <c:y val="5.5115403844017471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5.6403971461366983E-3"/>
                  <c:y val="1.1023080768803487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2.8203096045082347E-3"/>
                  <c:y val="8.2673105766026163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1.410099286534172E-3"/>
                  <c:y val="1.1023080768803487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9.8706950057392377E-3"/>
                  <c:y val="2.7557701922008189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1.1280794292273407E-2"/>
                  <c:y val="2.7555532024219598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-5.6403971461366983E-3"/>
                  <c:y val="2.7557701922008692E-3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-9.8706950057392377E-3"/>
                  <c:y val="2.7557701922008692E-3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-1.4100992865341716E-2"/>
                  <c:y val="2.7557701922008692E-3"/>
                </c:manualLayout>
              </c:layout>
              <c:dLblPos val="outEnd"/>
              <c:showVal val="1"/>
            </c:dLbl>
            <c:dLbl>
              <c:idx val="14"/>
              <c:layout>
                <c:manualLayout>
                  <c:x val="-7.0504964326708799E-3"/>
                  <c:y val="2.7557701922008692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Лист1!$A$2:$A$18</c:f>
              <c:strCache>
                <c:ptCount val="17"/>
                <c:pt idx="0">
                  <c:v>РК</c:v>
                </c:pt>
                <c:pt idx="1">
                  <c:v>Мангистауская обл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ЖГП №3</c:v>
                </c:pt>
                <c:pt idx="7">
                  <c:v>Бейнеу</c:v>
                </c:pt>
                <c:pt idx="8">
                  <c:v>Каракия</c:v>
                </c:pt>
                <c:pt idx="9">
                  <c:v>Жетыбай</c:v>
                </c:pt>
                <c:pt idx="10">
                  <c:v>Мангистау рн</c:v>
                </c:pt>
                <c:pt idx="11">
                  <c:v>Мунайлы</c:v>
                </c:pt>
                <c:pt idx="12">
                  <c:v>Тупкараган</c:v>
                </c:pt>
                <c:pt idx="13">
                  <c:v>Сеним</c:v>
                </c:pt>
                <c:pt idx="14">
                  <c:v>Нейрон</c:v>
                </c:pt>
                <c:pt idx="15">
                  <c:v>Ясин</c:v>
                </c:pt>
                <c:pt idx="16">
                  <c:v>Мухамбет</c:v>
                </c:pt>
              </c:strCache>
            </c:strRef>
          </c:cat>
          <c:val>
            <c:numRef>
              <c:f>Лист1!$B$2:$B$18</c:f>
              <c:numCache>
                <c:formatCode>0.0</c:formatCode>
                <c:ptCount val="17"/>
                <c:pt idx="0">
                  <c:v>56.3</c:v>
                </c:pt>
                <c:pt idx="1">
                  <c:v>47.7</c:v>
                </c:pt>
                <c:pt idx="2">
                  <c:v>54.8</c:v>
                </c:pt>
                <c:pt idx="3">
                  <c:v>50.6</c:v>
                </c:pt>
                <c:pt idx="4">
                  <c:v>50</c:v>
                </c:pt>
                <c:pt idx="5">
                  <c:v>44.4</c:v>
                </c:pt>
                <c:pt idx="6">
                  <c:v>0</c:v>
                </c:pt>
                <c:pt idx="7">
                  <c:v>31.3</c:v>
                </c:pt>
                <c:pt idx="8">
                  <c:v>23.5</c:v>
                </c:pt>
                <c:pt idx="9">
                  <c:v>33.300000000000011</c:v>
                </c:pt>
                <c:pt idx="10">
                  <c:v>45.5</c:v>
                </c:pt>
                <c:pt idx="11">
                  <c:v>34</c:v>
                </c:pt>
                <c:pt idx="12">
                  <c:v>57.1</c:v>
                </c:pt>
                <c:pt idx="13">
                  <c:v>50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dLbls>
            <c:dLbl>
              <c:idx val="0"/>
              <c:layout>
                <c:manualLayout>
                  <c:x val="1.4100992865341846E-3"/>
                  <c:y val="8.2673105766026267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4.2302978596025333E-3"/>
                  <c:y val="-5.5115403844017471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5.6403971461366983E-3"/>
                  <c:y val="0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5.6403971461366983E-3"/>
                  <c:y val="-1.1023080768803487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1.1280794292273409E-2"/>
                  <c:y val="-2.1698977891345481E-7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4.2302978596025333E-3"/>
                  <c:y val="-1.857866487056994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1.2690893578807563E-2"/>
                  <c:y val="8.2673105766026163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1.410099286534172E-3"/>
                  <c:y val="-2.7557701922008692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7.0504964326708816E-3"/>
                  <c:y val="0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8.4605957192050475E-3"/>
                  <c:y val="1.855164241010258E-2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2.8201985730683492E-3"/>
                  <c:y val="2.7555532024219091E-3"/>
                </c:manualLayout>
              </c:layout>
              <c:dLblPos val="outEnd"/>
              <c:showVal val="1"/>
            </c:dLbl>
            <c:dLbl>
              <c:idx val="13"/>
              <c:layout>
                <c:manualLayout>
                  <c:x val="7.0504964326708703E-3"/>
                  <c:y val="0"/>
                </c:manualLayout>
              </c:layout>
              <c:dLblPos val="outEnd"/>
              <c:showVal val="1"/>
            </c:dLbl>
            <c:dLbl>
              <c:idx val="14"/>
              <c:layout>
                <c:manualLayout>
                  <c:x val="0"/>
                  <c:y val="5.5115403844017453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9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Лист1!$A$2:$A$18</c:f>
              <c:strCache>
                <c:ptCount val="17"/>
                <c:pt idx="0">
                  <c:v>РК</c:v>
                </c:pt>
                <c:pt idx="1">
                  <c:v>Мангистауская обл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ЖГП №3</c:v>
                </c:pt>
                <c:pt idx="7">
                  <c:v>Бейнеу</c:v>
                </c:pt>
                <c:pt idx="8">
                  <c:v>Каракия</c:v>
                </c:pt>
                <c:pt idx="9">
                  <c:v>Жетыбай</c:v>
                </c:pt>
                <c:pt idx="10">
                  <c:v>Мангистау рн</c:v>
                </c:pt>
                <c:pt idx="11">
                  <c:v>Мунайлы</c:v>
                </c:pt>
                <c:pt idx="12">
                  <c:v>Тупкараган</c:v>
                </c:pt>
                <c:pt idx="13">
                  <c:v>Сеним</c:v>
                </c:pt>
                <c:pt idx="14">
                  <c:v>Нейрон</c:v>
                </c:pt>
                <c:pt idx="15">
                  <c:v>Ясин</c:v>
                </c:pt>
                <c:pt idx="16">
                  <c:v>Мухамбет</c:v>
                </c:pt>
              </c:strCache>
            </c:strRef>
          </c:cat>
          <c:val>
            <c:numRef>
              <c:f>Лист1!$C$2:$C$18</c:f>
              <c:numCache>
                <c:formatCode>0.0</c:formatCode>
                <c:ptCount val="17"/>
                <c:pt idx="0">
                  <c:v>58.9</c:v>
                </c:pt>
                <c:pt idx="1">
                  <c:v>56.2</c:v>
                </c:pt>
                <c:pt idx="2">
                  <c:v>57.7</c:v>
                </c:pt>
                <c:pt idx="3">
                  <c:v>58.6</c:v>
                </c:pt>
                <c:pt idx="4">
                  <c:v>57.6</c:v>
                </c:pt>
                <c:pt idx="5">
                  <c:v>64</c:v>
                </c:pt>
                <c:pt idx="6">
                  <c:v>68.8</c:v>
                </c:pt>
                <c:pt idx="7">
                  <c:v>60</c:v>
                </c:pt>
                <c:pt idx="8">
                  <c:v>47.4</c:v>
                </c:pt>
                <c:pt idx="9">
                  <c:v>54.5</c:v>
                </c:pt>
                <c:pt idx="10">
                  <c:v>41.7</c:v>
                </c:pt>
                <c:pt idx="11">
                  <c:v>55.2</c:v>
                </c:pt>
                <c:pt idx="12">
                  <c:v>64.3</c:v>
                </c:pt>
                <c:pt idx="13">
                  <c:v>45.5</c:v>
                </c:pt>
                <c:pt idx="14">
                  <c:v>50</c:v>
                </c:pt>
                <c:pt idx="15">
                  <c:v>55</c:v>
                </c:pt>
                <c:pt idx="16">
                  <c:v>28.6</c:v>
                </c:pt>
              </c:numCache>
            </c:numRef>
          </c:val>
        </c:ser>
        <c:dLbls>
          <c:showVal val="1"/>
        </c:dLbls>
        <c:axId val="116079616"/>
        <c:axId val="116126464"/>
      </c:barChart>
      <c:catAx>
        <c:axId val="116079616"/>
        <c:scaling>
          <c:orientation val="minMax"/>
        </c:scaling>
        <c:axPos val="b"/>
        <c:tickLblPos val="nextTo"/>
        <c:spPr>
          <a:ln>
            <a:solidFill>
              <a:srgbClr val="FF0000"/>
            </a:solidFill>
          </a:ln>
        </c:spPr>
        <c:txPr>
          <a:bodyPr/>
          <a:lstStyle/>
          <a:p>
            <a:pPr>
              <a:defRPr sz="1200" b="1"/>
            </a:pPr>
            <a:endParaRPr lang="ru-RU"/>
          </a:p>
        </c:txPr>
        <c:crossAx val="116126464"/>
        <c:crosses val="autoZero"/>
        <c:auto val="1"/>
        <c:lblAlgn val="ctr"/>
        <c:lblOffset val="100"/>
      </c:catAx>
      <c:valAx>
        <c:axId val="116126464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16079616"/>
        <c:crosses val="autoZero"/>
        <c:crossBetween val="between"/>
      </c:valAx>
      <c:spPr>
        <a:solidFill>
          <a:srgbClr val="FFFF00"/>
        </a:solidFill>
        <a:ln>
          <a:solidFill>
            <a:srgbClr val="FF0000"/>
          </a:solidFill>
        </a:ln>
      </c:spPr>
    </c:plotArea>
    <c:legend>
      <c:legendPos val="r"/>
      <c:layout>
        <c:manualLayout>
          <c:xMode val="edge"/>
          <c:yMode val="edge"/>
          <c:x val="0.10783229100718622"/>
          <c:y val="0.86680283516973111"/>
          <c:w val="0.88370711327360874"/>
          <c:h val="0.11498002017634651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5.6789439086648429E-2"/>
          <c:y val="3.2958859950305348E-2"/>
          <c:w val="0.92649431289466111"/>
          <c:h val="0.5679222786751666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dLbls>
            <c:dLbl>
              <c:idx val="0"/>
              <c:layout>
                <c:manualLayout>
                  <c:x val="2.8912179255511385E-3"/>
                  <c:y val="-1.071871643891419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1.4456089627755701E-3"/>
                  <c:y val="-2.2184340628819087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2.891217925551165E-3"/>
                  <c:y val="-4.7591934229530182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7.2280448138778474E-3"/>
                  <c:y val="1.1757952820057031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1.1564871702204578E-2"/>
                  <c:y val="1.4697441025071275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4.3369407158040992E-3"/>
                  <c:y val="-5.8789764100285174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8.6736537766533648E-3"/>
                  <c:y val="0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2.8912179255511385E-3"/>
                  <c:y val="-2.0576417435099836E-4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9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Лист1!$A$2:$A$18</c:f>
              <c:strCache>
                <c:ptCount val="17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ЖГП №3</c:v>
                </c:pt>
                <c:pt idx="7">
                  <c:v>Бейнеу</c:v>
                </c:pt>
                <c:pt idx="8">
                  <c:v>Каракия</c:v>
                </c:pt>
                <c:pt idx="9">
                  <c:v>Жетыбай</c:v>
                </c:pt>
                <c:pt idx="10">
                  <c:v>Мангистау рн</c:v>
                </c:pt>
                <c:pt idx="11">
                  <c:v>Мунайлы</c:v>
                </c:pt>
                <c:pt idx="12">
                  <c:v>Тупкараган</c:v>
                </c:pt>
                <c:pt idx="13">
                  <c:v>Сеним</c:v>
                </c:pt>
                <c:pt idx="14">
                  <c:v>Нейрон</c:v>
                </c:pt>
                <c:pt idx="15">
                  <c:v>Ясин</c:v>
                </c:pt>
                <c:pt idx="16">
                  <c:v>Мухамбет</c:v>
                </c:pt>
              </c:strCache>
            </c:strRef>
          </c:cat>
          <c:val>
            <c:numRef>
              <c:f>Лист1!$B$2:$B$18</c:f>
              <c:numCache>
                <c:formatCode>0.0</c:formatCode>
                <c:ptCount val="17"/>
                <c:pt idx="0">
                  <c:v>21.5</c:v>
                </c:pt>
                <c:pt idx="1">
                  <c:v>16.3</c:v>
                </c:pt>
                <c:pt idx="2">
                  <c:v>18.2</c:v>
                </c:pt>
                <c:pt idx="3">
                  <c:v>20.7</c:v>
                </c:pt>
                <c:pt idx="4">
                  <c:v>20.399999999999999</c:v>
                </c:pt>
                <c:pt idx="5">
                  <c:v>16.600000000000001</c:v>
                </c:pt>
                <c:pt idx="6">
                  <c:v>0</c:v>
                </c:pt>
                <c:pt idx="7">
                  <c:v>9.3000000000000007</c:v>
                </c:pt>
                <c:pt idx="8">
                  <c:v>5.8</c:v>
                </c:pt>
                <c:pt idx="9">
                  <c:v>11.1</c:v>
                </c:pt>
                <c:pt idx="10">
                  <c:v>13.6</c:v>
                </c:pt>
                <c:pt idx="11">
                  <c:v>12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dLbls>
            <c:dLbl>
              <c:idx val="0"/>
              <c:layout>
                <c:manualLayout>
                  <c:x val="8.6736537766534168E-3"/>
                  <c:y val="3.2047365107580692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782435851102277E-3"/>
                  <c:y val="8.8184646150427926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011926273942897E-2"/>
                  <c:y val="2.0349590786208952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4.3368268883267084E-3"/>
                  <c:y val="5.3598211309854463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1.011926273942897E-2"/>
                  <c:y val="1.5618634966485205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4.3368268883267084E-3"/>
                  <c:y val="4.9399273096640125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1.1564871702204578E-2"/>
                  <c:y val="1.2899261193200756E-2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8.6736537766534168E-3"/>
                  <c:y val="-5.1084601710921088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5.782435851102277E-3"/>
                  <c:y val="1.0376133476838042E-2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5.782435851102277E-3"/>
                  <c:y val="2.4203329259711911E-3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1.4456089627755701E-3"/>
                  <c:y val="-1.8236399659297131E-3"/>
                </c:manualLayout>
              </c:layout>
              <c:dLblPos val="outEnd"/>
              <c:showVal val="1"/>
            </c:dLbl>
            <c:dLbl>
              <c:idx val="13"/>
              <c:layout>
                <c:manualLayout>
                  <c:x val="1.4456089627755701E-3"/>
                  <c:y val="5.878744954264352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9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Лист1!$A$2:$A$18</c:f>
              <c:strCache>
                <c:ptCount val="17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ЖГП №3</c:v>
                </c:pt>
                <c:pt idx="7">
                  <c:v>Бейнеу</c:v>
                </c:pt>
                <c:pt idx="8">
                  <c:v>Каракия</c:v>
                </c:pt>
                <c:pt idx="9">
                  <c:v>Жетыбай</c:v>
                </c:pt>
                <c:pt idx="10">
                  <c:v>Мангистау рн</c:v>
                </c:pt>
                <c:pt idx="11">
                  <c:v>Мунайлы</c:v>
                </c:pt>
                <c:pt idx="12">
                  <c:v>Тупкараган</c:v>
                </c:pt>
                <c:pt idx="13">
                  <c:v>Сеним</c:v>
                </c:pt>
                <c:pt idx="14">
                  <c:v>Нейрон</c:v>
                </c:pt>
                <c:pt idx="15">
                  <c:v>Ясин</c:v>
                </c:pt>
                <c:pt idx="16">
                  <c:v>Мухамбет</c:v>
                </c:pt>
              </c:strCache>
            </c:strRef>
          </c:cat>
          <c:val>
            <c:numRef>
              <c:f>Лист1!$C$2:$C$18</c:f>
              <c:numCache>
                <c:formatCode>0.0</c:formatCode>
                <c:ptCount val="17"/>
                <c:pt idx="0">
                  <c:v>24.9</c:v>
                </c:pt>
                <c:pt idx="1">
                  <c:v>18.600000000000001</c:v>
                </c:pt>
                <c:pt idx="2">
                  <c:v>21.6</c:v>
                </c:pt>
                <c:pt idx="3">
                  <c:v>30</c:v>
                </c:pt>
                <c:pt idx="4">
                  <c:v>18.100000000000001</c:v>
                </c:pt>
                <c:pt idx="5">
                  <c:v>20</c:v>
                </c:pt>
                <c:pt idx="6">
                  <c:v>12.5</c:v>
                </c:pt>
                <c:pt idx="7">
                  <c:v>16.600000000000001</c:v>
                </c:pt>
                <c:pt idx="8">
                  <c:v>5.2</c:v>
                </c:pt>
                <c:pt idx="9">
                  <c:v>9</c:v>
                </c:pt>
                <c:pt idx="10">
                  <c:v>8.3000000000000007</c:v>
                </c:pt>
                <c:pt idx="11">
                  <c:v>8</c:v>
                </c:pt>
                <c:pt idx="12">
                  <c:v>21.4</c:v>
                </c:pt>
                <c:pt idx="13">
                  <c:v>45.4</c:v>
                </c:pt>
                <c:pt idx="14">
                  <c:v>16.600000000000001</c:v>
                </c:pt>
                <c:pt idx="15">
                  <c:v>15</c:v>
                </c:pt>
                <c:pt idx="16">
                  <c:v>0</c:v>
                </c:pt>
              </c:numCache>
            </c:numRef>
          </c:val>
        </c:ser>
        <c:dLbls>
          <c:showVal val="1"/>
        </c:dLbls>
        <c:axId val="131567616"/>
        <c:axId val="131569152"/>
      </c:barChart>
      <c:catAx>
        <c:axId val="131567616"/>
        <c:scaling>
          <c:orientation val="minMax"/>
        </c:scaling>
        <c:axPos val="b"/>
        <c:tickLblPos val="nextTo"/>
        <c:spPr>
          <a:ln>
            <a:solidFill>
              <a:srgbClr val="FF0000"/>
            </a:solidFill>
          </a:ln>
        </c:spPr>
        <c:txPr>
          <a:bodyPr/>
          <a:lstStyle/>
          <a:p>
            <a:pPr>
              <a:defRPr sz="1000" b="1"/>
            </a:pPr>
            <a:endParaRPr lang="ru-RU"/>
          </a:p>
        </c:txPr>
        <c:crossAx val="131569152"/>
        <c:crosses val="autoZero"/>
        <c:auto val="1"/>
        <c:lblAlgn val="ctr"/>
        <c:lblOffset val="100"/>
      </c:catAx>
      <c:valAx>
        <c:axId val="131569152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31567616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4.7974753065516233E-2"/>
          <c:y val="0.78253434803540334"/>
          <c:w val="0.94335159315783035"/>
          <c:h val="8.5574519497833609E-2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4.7914095862064535E-2"/>
          <c:y val="3.4671602007626715E-2"/>
          <c:w val="0.94864363699962506"/>
          <c:h val="0.6065367970735946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dLbls>
            <c:dLbl>
              <c:idx val="0"/>
              <c:layout>
                <c:manualLayout>
                  <c:x val="-1.4339486553795714E-3"/>
                  <c:y val="1.195856592312484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5.7357946215182906E-3"/>
                  <c:y val="8.968924442343585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1.4339486553795714E-3"/>
                  <c:y val="2.9896414807811956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5.7357946215182906E-3"/>
                  <c:y val="5.4809460650755737E-17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1.4339486553795178E-3"/>
                  <c:y val="2.9896414807811956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4.3018459661387084E-3"/>
                  <c:y val="1.494820740390598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8.6036919322774272E-3"/>
                  <c:y val="0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4.3018459661387084E-3"/>
                  <c:y val="1.494820740390598E-2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4.3018459661387084E-3"/>
                  <c:y val="2.9896414807811956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9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Лист1!$A$2:$A$18</c:f>
              <c:strCache>
                <c:ptCount val="17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 2</c:v>
                </c:pt>
                <c:pt idx="4">
                  <c:v>ЖГП №1</c:v>
                </c:pt>
                <c:pt idx="5">
                  <c:v>ЖГП №2</c:v>
                </c:pt>
                <c:pt idx="6">
                  <c:v>ЖГП №3</c:v>
                </c:pt>
                <c:pt idx="7">
                  <c:v>Бейнеу</c:v>
                </c:pt>
                <c:pt idx="8">
                  <c:v>Каракия</c:v>
                </c:pt>
                <c:pt idx="9">
                  <c:v>Жетыбай</c:v>
                </c:pt>
                <c:pt idx="10">
                  <c:v>Мангистау рн</c:v>
                </c:pt>
                <c:pt idx="11">
                  <c:v>Мунайлы</c:v>
                </c:pt>
                <c:pt idx="12">
                  <c:v>Тупкараган</c:v>
                </c:pt>
                <c:pt idx="13">
                  <c:v>Сеним</c:v>
                </c:pt>
                <c:pt idx="14">
                  <c:v>Нейрон</c:v>
                </c:pt>
                <c:pt idx="15">
                  <c:v>Ясин</c:v>
                </c:pt>
                <c:pt idx="16">
                  <c:v>Мухамбет</c:v>
                </c:pt>
              </c:strCache>
            </c:strRef>
          </c:cat>
          <c:val>
            <c:numRef>
              <c:f>Лист1!$B$2:$B$18</c:f>
              <c:numCache>
                <c:formatCode>0.0</c:formatCode>
                <c:ptCount val="17"/>
                <c:pt idx="0">
                  <c:v>11.2</c:v>
                </c:pt>
                <c:pt idx="1">
                  <c:v>13.2</c:v>
                </c:pt>
                <c:pt idx="2">
                  <c:v>12.5</c:v>
                </c:pt>
                <c:pt idx="3">
                  <c:v>7.8</c:v>
                </c:pt>
                <c:pt idx="4">
                  <c:v>13.6</c:v>
                </c:pt>
                <c:pt idx="5">
                  <c:v>8.3000000000000007</c:v>
                </c:pt>
                <c:pt idx="6">
                  <c:v>0</c:v>
                </c:pt>
                <c:pt idx="7">
                  <c:v>18.8</c:v>
                </c:pt>
                <c:pt idx="8">
                  <c:v>17.600000000000001</c:v>
                </c:pt>
                <c:pt idx="9">
                  <c:v>11.1</c:v>
                </c:pt>
                <c:pt idx="10">
                  <c:v>18.2</c:v>
                </c:pt>
                <c:pt idx="11">
                  <c:v>12</c:v>
                </c:pt>
                <c:pt idx="12">
                  <c:v>28.6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dLbls>
            <c:dLbl>
              <c:idx val="0"/>
              <c:layout>
                <c:manualLayout>
                  <c:x val="1.2905537898416145E-2"/>
                  <c:y val="5.9791114827396812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4.3018459661387084E-3"/>
                  <c:y val="5.9792829615624024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7.1697432768978824E-3"/>
                  <c:y val="6.2929167714308549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8.6036919322774272E-3"/>
                  <c:y val="8.968924442343585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8.6036919322774272E-3"/>
                  <c:y val="0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4.3018459661387084E-3"/>
                  <c:y val="0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1.4339486553795714E-3"/>
                  <c:y val="2.9896414807811956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2.8678973107591462E-3"/>
                  <c:y val="8.9689244423436145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8.6036919322774272E-3"/>
                  <c:y val="5.9792829615624024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4.3018459661387084E-3"/>
                  <c:y val="2.9896414807811956E-3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8.6036919322774272E-3"/>
                  <c:y val="6.0836320330879433E-3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1.7207383864554962E-2"/>
                  <c:y val="6.1883962210826492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9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Лист1!$A$2:$A$18</c:f>
              <c:strCache>
                <c:ptCount val="17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 2</c:v>
                </c:pt>
                <c:pt idx="4">
                  <c:v>ЖГП №1</c:v>
                </c:pt>
                <c:pt idx="5">
                  <c:v>ЖГП №2</c:v>
                </c:pt>
                <c:pt idx="6">
                  <c:v>ЖГП №3</c:v>
                </c:pt>
                <c:pt idx="7">
                  <c:v>Бейнеу</c:v>
                </c:pt>
                <c:pt idx="8">
                  <c:v>Каракия</c:v>
                </c:pt>
                <c:pt idx="9">
                  <c:v>Жетыбай</c:v>
                </c:pt>
                <c:pt idx="10">
                  <c:v>Мангистау рн</c:v>
                </c:pt>
                <c:pt idx="11">
                  <c:v>Мунайлы</c:v>
                </c:pt>
                <c:pt idx="12">
                  <c:v>Тупкараган</c:v>
                </c:pt>
                <c:pt idx="13">
                  <c:v>Сеним</c:v>
                </c:pt>
                <c:pt idx="14">
                  <c:v>Нейрон</c:v>
                </c:pt>
                <c:pt idx="15">
                  <c:v>Ясин</c:v>
                </c:pt>
                <c:pt idx="16">
                  <c:v>Мухамбет</c:v>
                </c:pt>
              </c:strCache>
            </c:strRef>
          </c:cat>
          <c:val>
            <c:numRef>
              <c:f>Лист1!$C$2:$C$18</c:f>
              <c:numCache>
                <c:formatCode>0.0</c:formatCode>
                <c:ptCount val="17"/>
                <c:pt idx="0">
                  <c:v>11.1</c:v>
                </c:pt>
                <c:pt idx="1">
                  <c:v>8.6</c:v>
                </c:pt>
                <c:pt idx="2">
                  <c:v>10.3</c:v>
                </c:pt>
                <c:pt idx="3">
                  <c:v>10</c:v>
                </c:pt>
                <c:pt idx="4">
                  <c:v>9.1</c:v>
                </c:pt>
                <c:pt idx="5">
                  <c:v>4</c:v>
                </c:pt>
                <c:pt idx="6">
                  <c:v>0</c:v>
                </c:pt>
                <c:pt idx="7">
                  <c:v>3.3</c:v>
                </c:pt>
                <c:pt idx="8">
                  <c:v>15.8</c:v>
                </c:pt>
                <c:pt idx="9">
                  <c:v>18.2</c:v>
                </c:pt>
                <c:pt idx="10">
                  <c:v>8.3000000000000007</c:v>
                </c:pt>
                <c:pt idx="11">
                  <c:v>10.3</c:v>
                </c:pt>
                <c:pt idx="12">
                  <c:v>14.3</c:v>
                </c:pt>
                <c:pt idx="13">
                  <c:v>9.1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</c:numCache>
            </c:numRef>
          </c:val>
        </c:ser>
        <c:dLbls>
          <c:showVal val="1"/>
        </c:dLbls>
        <c:axId val="132112768"/>
        <c:axId val="132113920"/>
      </c:barChart>
      <c:catAx>
        <c:axId val="132112768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132113920"/>
        <c:crosses val="autoZero"/>
        <c:auto val="1"/>
        <c:lblAlgn val="ctr"/>
        <c:lblOffset val="100"/>
      </c:catAx>
      <c:valAx>
        <c:axId val="132113920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32112768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5.5887414932689741E-2"/>
          <c:y val="0.89871165284565613"/>
          <c:w val="0.93550889313503305"/>
          <c:h val="8.5757041959265243E-2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5.4960827598743579E-2"/>
          <c:y val="4.4638380882269936E-2"/>
          <c:w val="0.92918051253943823"/>
          <c:h val="0.673886160840273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dLbls>
            <c:txPr>
              <a:bodyPr/>
              <a:lstStyle/>
              <a:p>
                <a:pPr>
                  <a:defRPr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Лист1!$A$2:$A$6</c:f>
              <c:strCache>
                <c:ptCount val="5"/>
                <c:pt idx="0">
                  <c:v>Рак желудка</c:v>
                </c:pt>
                <c:pt idx="1">
                  <c:v>Рак легких</c:v>
                </c:pt>
                <c:pt idx="2">
                  <c:v>Рак печени</c:v>
                </c:pt>
                <c:pt idx="3">
                  <c:v>Рак молочной железы</c:v>
                </c:pt>
                <c:pt idx="4">
                  <c:v>Рак пищевода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13.7</c:v>
                </c:pt>
                <c:pt idx="1">
                  <c:v>19.600000000000001</c:v>
                </c:pt>
                <c:pt idx="2">
                  <c:v>0</c:v>
                </c:pt>
                <c:pt idx="3">
                  <c:v>1.9000000000000001</c:v>
                </c:pt>
                <c:pt idx="4">
                  <c:v>1.9000000000000001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dLbls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Лист1!$A$2:$A$6</c:f>
              <c:strCache>
                <c:ptCount val="5"/>
                <c:pt idx="0">
                  <c:v>Рак желудка</c:v>
                </c:pt>
                <c:pt idx="1">
                  <c:v>Рак легких</c:v>
                </c:pt>
                <c:pt idx="2">
                  <c:v>Рак печени</c:v>
                </c:pt>
                <c:pt idx="3">
                  <c:v>Рак молочной железы</c:v>
                </c:pt>
                <c:pt idx="4">
                  <c:v>Рак пищевода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16.2</c:v>
                </c:pt>
                <c:pt idx="1">
                  <c:v>13.5</c:v>
                </c:pt>
                <c:pt idx="2">
                  <c:v>10.8</c:v>
                </c:pt>
                <c:pt idx="3">
                  <c:v>8.1</c:v>
                </c:pt>
                <c:pt idx="4">
                  <c:v>5.4</c:v>
                </c:pt>
              </c:numCache>
            </c:numRef>
          </c:val>
        </c:ser>
        <c:dLbls>
          <c:showVal val="1"/>
        </c:dLbls>
        <c:axId val="133594112"/>
        <c:axId val="133600000"/>
      </c:barChart>
      <c:catAx>
        <c:axId val="133594112"/>
        <c:scaling>
          <c:orientation val="minMax"/>
        </c:scaling>
        <c:axPos val="b"/>
        <c:tickLblPos val="nextTo"/>
        <c:crossAx val="133600000"/>
        <c:crosses val="autoZero"/>
        <c:auto val="1"/>
        <c:lblAlgn val="ctr"/>
        <c:lblOffset val="100"/>
      </c:catAx>
      <c:valAx>
        <c:axId val="133600000"/>
        <c:scaling>
          <c:orientation val="minMax"/>
        </c:scaling>
        <c:axPos val="l"/>
        <c:majorGridlines/>
        <c:numFmt formatCode="0.0" sourceLinked="1"/>
        <c:tickLblPos val="nextTo"/>
        <c:crossAx val="133594112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3.2419769679960193E-2"/>
          <c:y val="0.84822370984629858"/>
          <c:w val="0.95883546857004165"/>
          <c:h val="0.10853538650809673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spPr>
    <a:ln w="19050">
      <a:solidFill>
        <a:srgbClr val="FF0000"/>
      </a:solidFill>
    </a:ln>
  </c:spPr>
  <c:txPr>
    <a:bodyPr/>
    <a:lstStyle/>
    <a:p>
      <a:pPr>
        <a:defRPr sz="12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5.0110725678625186E-2"/>
          <c:y val="3.5270536629727338E-2"/>
          <c:w val="0.94230768136274257"/>
          <c:h val="0.6588945249371792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dLbls>
            <c:dLbl>
              <c:idx val="1"/>
              <c:layout>
                <c:manualLayout>
                  <c:x val="0"/>
                  <c:y val="5.3484797985409111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7.2280448138778474E-3"/>
                  <c:y val="5.8789764100285174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5.782435851102277E-3"/>
                  <c:y val="5.8789764100285174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5.782435851102277E-3"/>
                  <c:y val="1.4697441025071234E-2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4.3368268883267084E-3"/>
                  <c:y val="5.8789764100285174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-1.0601009929916255E-16"/>
                  <c:y val="-1.9912662033967621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Лист1!$A$2:$A$18</c:f>
              <c:strCache>
                <c:ptCount val="17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ЖГП №3</c:v>
                </c:pt>
                <c:pt idx="7">
                  <c:v>Бейнеу</c:v>
                </c:pt>
                <c:pt idx="8">
                  <c:v>Каракия </c:v>
                </c:pt>
                <c:pt idx="9">
                  <c:v>Жетыбай</c:v>
                </c:pt>
                <c:pt idx="10">
                  <c:v>Мангистау рн</c:v>
                </c:pt>
                <c:pt idx="11">
                  <c:v>Мунайлы</c:v>
                </c:pt>
                <c:pt idx="12">
                  <c:v>Тупкараган</c:v>
                </c:pt>
                <c:pt idx="13">
                  <c:v>Сеним</c:v>
                </c:pt>
                <c:pt idx="14">
                  <c:v>Нейрон</c:v>
                </c:pt>
                <c:pt idx="15">
                  <c:v>Ясин </c:v>
                </c:pt>
                <c:pt idx="16">
                  <c:v>Мухамбет</c:v>
                </c:pt>
              </c:strCache>
            </c:strRef>
          </c:cat>
          <c:val>
            <c:numRef>
              <c:f>Лист1!$B$2:$B$18</c:f>
              <c:numCache>
                <c:formatCode>0.0</c:formatCode>
                <c:ptCount val="17"/>
                <c:pt idx="0">
                  <c:v>14.4</c:v>
                </c:pt>
                <c:pt idx="1">
                  <c:v>19</c:v>
                </c:pt>
                <c:pt idx="2">
                  <c:v>10</c:v>
                </c:pt>
                <c:pt idx="3">
                  <c:v>8.3000000000000007</c:v>
                </c:pt>
                <c:pt idx="4">
                  <c:v>26.6</c:v>
                </c:pt>
                <c:pt idx="5">
                  <c:v>15.3</c:v>
                </c:pt>
                <c:pt idx="6">
                  <c:v>0</c:v>
                </c:pt>
                <c:pt idx="7">
                  <c:v>41.1</c:v>
                </c:pt>
                <c:pt idx="8">
                  <c:v>33.300000000000011</c:v>
                </c:pt>
                <c:pt idx="9">
                  <c:v>33.300000000000011</c:v>
                </c:pt>
                <c:pt idx="10">
                  <c:v>0</c:v>
                </c:pt>
                <c:pt idx="11">
                  <c:v>40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dLbls>
            <c:dLbl>
              <c:idx val="0"/>
              <c:layout>
                <c:manualLayout>
                  <c:x val="5.7824358511022632E-3"/>
                  <c:y val="8.8184646150427926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0"/>
                  <c:y val="1.0956884420249601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2.8912179255511385E-3"/>
                  <c:y val="1.4697441025071275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1.3010480664980138E-2"/>
                  <c:y val="2.9394882050142578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1.011926273942897E-2"/>
                  <c:y val="1.2326871088397605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8.6736537766534168E-3"/>
                  <c:y val="1.763692923008562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1.011926273942897E-2"/>
                  <c:y val="8.9133614783542571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7.2280448138778474E-3"/>
                  <c:y val="9.5769451542421207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0"/>
                  <c:y val="7.7539995556049433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7.2280448138778474E-3"/>
                  <c:y val="0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1.0119262739428968E-2"/>
                  <c:y val="-8.5339980145575211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Лист1!$A$2:$A$18</c:f>
              <c:strCache>
                <c:ptCount val="17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ЖГП №3</c:v>
                </c:pt>
                <c:pt idx="7">
                  <c:v>Бейнеу</c:v>
                </c:pt>
                <c:pt idx="8">
                  <c:v>Каракия </c:v>
                </c:pt>
                <c:pt idx="9">
                  <c:v>Жетыбай</c:v>
                </c:pt>
                <c:pt idx="10">
                  <c:v>Мангистау рн</c:v>
                </c:pt>
                <c:pt idx="11">
                  <c:v>Мунайлы</c:v>
                </c:pt>
                <c:pt idx="12">
                  <c:v>Тупкараган</c:v>
                </c:pt>
                <c:pt idx="13">
                  <c:v>Сеним</c:v>
                </c:pt>
                <c:pt idx="14">
                  <c:v>Нейрон</c:v>
                </c:pt>
                <c:pt idx="15">
                  <c:v>Ясин </c:v>
                </c:pt>
                <c:pt idx="16">
                  <c:v>Мухамбет</c:v>
                </c:pt>
              </c:strCache>
            </c:strRef>
          </c:cat>
          <c:val>
            <c:numRef>
              <c:f>Лист1!$C$2:$C$18</c:f>
              <c:numCache>
                <c:formatCode>0.0</c:formatCode>
                <c:ptCount val="17"/>
                <c:pt idx="0">
                  <c:v>12.5</c:v>
                </c:pt>
                <c:pt idx="1">
                  <c:v>10.3</c:v>
                </c:pt>
                <c:pt idx="2">
                  <c:v>16.600000000000001</c:v>
                </c:pt>
                <c:pt idx="3">
                  <c:v>8.3000000000000007</c:v>
                </c:pt>
                <c:pt idx="4">
                  <c:v>10</c:v>
                </c:pt>
                <c:pt idx="5">
                  <c:v>0</c:v>
                </c:pt>
                <c:pt idx="6">
                  <c:v>25</c:v>
                </c:pt>
                <c:pt idx="7">
                  <c:v>12.5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11.7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14.2</c:v>
                </c:pt>
                <c:pt idx="16">
                  <c:v>0</c:v>
                </c:pt>
              </c:numCache>
            </c:numRef>
          </c:val>
        </c:ser>
        <c:dLbls>
          <c:showVal val="1"/>
        </c:dLbls>
        <c:axId val="134336896"/>
        <c:axId val="134338432"/>
      </c:barChart>
      <c:catAx>
        <c:axId val="134336896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34338432"/>
        <c:crosses val="autoZero"/>
        <c:auto val="1"/>
        <c:lblAlgn val="ctr"/>
        <c:lblOffset val="100"/>
      </c:catAx>
      <c:valAx>
        <c:axId val="134338432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34336896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9.7586459083290569E-2"/>
          <c:y val="0.88195987482872285"/>
          <c:w val="0.89373988714005614"/>
          <c:h val="8.1775173128911596E-2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>
          <a:off x="-251520" y="-764704"/>
          <a:ext cx="0" cy="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dirty="0" smtClean="0"/>
            <a:t>Ж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</cdr:x>
      <cdr:y>1</cdr:y>
    </cdr:from>
    <cdr:to>
      <cdr:x>0</cdr:x>
      <cdr:y>1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0" y="4248472"/>
          <a:ext cx="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1</cdr:y>
    </cdr:from>
    <cdr:to>
      <cdr:x>0</cdr:x>
      <cdr:y>1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>
          <a:off x="0" y="4248472"/>
          <a:ext cx="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1</cdr:y>
    </cdr:from>
    <cdr:to>
      <cdr:x>0</cdr:x>
      <cdr:y>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0" y="4248472"/>
          <a:ext cx="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1</cdr:x>
      <cdr:y>1</cdr:y>
    </cdr:from>
    <cdr:to>
      <cdr:x>1</cdr:x>
      <cdr:y>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9006458" y="4608512"/>
          <a:ext cx="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1</cdr:y>
    </cdr:from>
    <cdr:to>
      <cdr:x>0</cdr:x>
      <cdr:y>1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0" y="4608512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0.93651</cdr:y>
    </cdr:from>
    <cdr:to>
      <cdr:x>0</cdr:x>
      <cdr:y>0.93651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0" y="4248472"/>
          <a:ext cx="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0.87302</cdr:y>
    </cdr:from>
    <cdr:to>
      <cdr:x>0</cdr:x>
      <cdr:y>0.87485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0" y="3960440"/>
          <a:ext cx="0" cy="832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0.99997</cdr:x>
      <cdr:y>0.66667</cdr:y>
    </cdr:from>
    <cdr:to>
      <cdr:x>1</cdr:x>
      <cdr:y>0.66667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8784976" y="3024336"/>
          <a:ext cx="249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5" name="Прямоугольник 4"/>
        <cdr:cNvSpPr/>
      </cdr:nvSpPr>
      <cdr:spPr>
        <a:xfrm xmlns:a="http://schemas.openxmlformats.org/drawingml/2006/main" flipH="1" flipV="1">
          <a:off x="-179388" y="-548680"/>
          <a:ext cx="0" cy="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ru-RU" sz="800" b="1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CD526-8C8D-4E95-92F1-321B72DF2DFE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AAEAE-F4F1-45A0-84E3-8A2B166004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21066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A5E3C-08E8-4D0E-AE69-95D01C6E6D84}" type="datetimeFigureOut">
              <a:rPr lang="ru-RU" smtClean="0"/>
              <a:pPr/>
              <a:t>24.07.2018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7ACF2-6920-44B8-A808-7F939F19749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703103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736722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263431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64080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4974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5785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49989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95718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7625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199450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34091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5471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45F4F-9655-40A2-BE2A-150ADE81FB33}" type="datetime1">
              <a:rPr lang="ru-RU" smtClean="0"/>
              <a:pPr/>
              <a:t>24.07.2018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4DAF2-11FF-4CBF-A732-5EF8D9696A5F}" type="datetime1">
              <a:rPr lang="ru-RU" smtClean="0"/>
              <a:pPr/>
              <a:t>24.07.2018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215F4-15F1-4602-A98D-98BF1BDE5D59}" type="datetime1">
              <a:rPr lang="ru-RU" smtClean="0"/>
              <a:pPr/>
              <a:t>24.07.2018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4DB82E-9E60-41FD-90AC-8ADFE81024A0}" type="datetime1">
              <a:rPr lang="ru-RU" smtClean="0"/>
              <a:pPr/>
              <a:t>24.07.2018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71FFC-94EC-469A-9C46-BA4DF5A5C8E9}" type="datetime1">
              <a:rPr lang="ru-RU" smtClean="0"/>
              <a:pPr/>
              <a:t>24.07.2018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3EA16-9D60-4FD5-9631-D327C108E5C5}" type="datetime1">
              <a:rPr lang="ru-RU" smtClean="0"/>
              <a:pPr/>
              <a:t>24.07.2018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44D6F0-B177-43E6-98AB-B6BEA8BD1016}" type="datetime1">
              <a:rPr lang="ru-RU" smtClean="0"/>
              <a:pPr/>
              <a:t>24.07.2018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6BC3EB-4CA6-4259-9953-E1BD6ADF9D7D}" type="datetime1">
              <a:rPr lang="ru-RU" smtClean="0"/>
              <a:pPr/>
              <a:t>24.07.2018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30ED9B-36E1-44C9-9A9C-F7212398E227}" type="datetime1">
              <a:rPr lang="ru-RU" smtClean="0"/>
              <a:pPr/>
              <a:t>24.07.2018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AA2426-2603-45D7-A9CF-1193AC309F8D}" type="datetime1">
              <a:rPr lang="ru-RU" smtClean="0"/>
              <a:pPr/>
              <a:t>24.07.2018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CB523-46D1-4D2E-AEEF-8744A7EC9572}" type="datetime1">
              <a:rPr lang="ru-RU" smtClean="0"/>
              <a:pPr/>
              <a:t>24.07.2018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F0C889-C8DB-4EDE-97A2-5830829B7002}" type="datetime1">
              <a:rPr lang="ru-RU" smtClean="0"/>
              <a:pPr/>
              <a:t>24.07.2018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DC0FDF9-19C4-4E9D-BAA7-68EAE5A3322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0649"/>
            <a:ext cx="7848872" cy="504055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ГКП на ПХВ «Областной онкологический диспансер»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196752"/>
            <a:ext cx="7848872" cy="468052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B050"/>
                </a:solidFill>
              </a:rPr>
              <a:t>Аналитический обзор онкологической службы за 6 месяцев</a:t>
            </a:r>
          </a:p>
          <a:p>
            <a:r>
              <a:rPr lang="ru-RU" sz="4800" b="1" dirty="0" smtClean="0">
                <a:solidFill>
                  <a:srgbClr val="00B050"/>
                </a:solidFill>
              </a:rPr>
              <a:t> 2018 года</a:t>
            </a:r>
          </a:p>
          <a:p>
            <a:endParaRPr lang="ru-RU" sz="3600" b="1" dirty="0" smtClean="0">
              <a:solidFill>
                <a:srgbClr val="00B050"/>
              </a:solidFill>
            </a:endParaRPr>
          </a:p>
          <a:p>
            <a:endParaRPr lang="ru-RU" sz="3600" b="1" dirty="0" smtClean="0">
              <a:solidFill>
                <a:srgbClr val="00B050"/>
              </a:solidFill>
            </a:endParaRPr>
          </a:p>
          <a:p>
            <a:r>
              <a:rPr lang="ru-RU" sz="1800" b="1" dirty="0" smtClean="0">
                <a:solidFill>
                  <a:srgbClr val="00B050"/>
                </a:solidFill>
              </a:rPr>
              <a:t>г Актау 2018г                                                    директор  Джариев Н.Н.</a:t>
            </a:r>
            <a:endParaRPr lang="ru-RU" sz="1800" b="1" dirty="0">
              <a:solidFill>
                <a:srgbClr val="00B05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5029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3600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Запущенные случаи </a:t>
            </a:r>
            <a:r>
              <a:rPr lang="en-US" sz="1600" b="1" dirty="0" smtClean="0">
                <a:solidFill>
                  <a:srgbClr val="FF0000"/>
                </a:solidFill>
              </a:rPr>
              <a:t>III-IV</a:t>
            </a:r>
            <a:r>
              <a:rPr lang="ru-RU" sz="1600" b="1" dirty="0" smtClean="0">
                <a:solidFill>
                  <a:srgbClr val="FF0000"/>
                </a:solidFill>
              </a:rPr>
              <a:t> стадии визуальной локализации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578845636"/>
              </p:ext>
            </p:extLst>
          </p:nvPr>
        </p:nvGraphicFramePr>
        <p:xfrm>
          <a:off x="179512" y="548680"/>
          <a:ext cx="8785225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725073225"/>
              </p:ext>
            </p:extLst>
          </p:nvPr>
        </p:nvGraphicFramePr>
        <p:xfrm>
          <a:off x="179512" y="5081861"/>
          <a:ext cx="8856986" cy="1701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161"/>
                <a:gridCol w="423345"/>
                <a:gridCol w="542894"/>
                <a:gridCol w="542894"/>
                <a:gridCol w="422188"/>
                <a:gridCol w="447682"/>
                <a:gridCol w="447682"/>
                <a:gridCol w="447682"/>
                <a:gridCol w="383729"/>
                <a:gridCol w="383729"/>
                <a:gridCol w="447682"/>
                <a:gridCol w="447682"/>
                <a:gridCol w="575590"/>
                <a:gridCol w="511636"/>
                <a:gridCol w="447682"/>
                <a:gridCol w="447682"/>
                <a:gridCol w="447682"/>
                <a:gridCol w="447682"/>
                <a:gridCol w="447682"/>
              </a:tblGrid>
              <a:tr h="411409">
                <a:tc gridSpan="2"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Индикатор РК- 16,7 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РК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МО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Сеним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Нейрон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Ясин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Мухамбет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5036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2017г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918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5036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2018г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807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4702">
                <a:tc gridSpan="2"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Динамика 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- 13,2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- 45,8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66,0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-62,4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- 69,6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-100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-100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- 70,8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00,0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pPr/>
              <a:t>10</a:t>
            </a:fld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-1764704" y="5055709"/>
            <a:ext cx="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232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576064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 5 летняя выживаемость 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401332106"/>
              </p:ext>
            </p:extLst>
          </p:nvPr>
        </p:nvGraphicFramePr>
        <p:xfrm>
          <a:off x="107505" y="921250"/>
          <a:ext cx="8712966" cy="5665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950"/>
                <a:gridCol w="2895557"/>
                <a:gridCol w="1535029"/>
                <a:gridCol w="1696134"/>
                <a:gridCol w="1612296"/>
              </a:tblGrid>
              <a:tr h="451739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5 летняя выживаемость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982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пп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РЕГИОН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2017год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2018год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Динамика  в %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937"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</a:p>
                    <a:p>
                      <a:pPr algn="ctr"/>
                      <a:r>
                        <a:rPr lang="en-US" sz="800" b="1" dirty="0" smtClean="0">
                          <a:solidFill>
                            <a:srgbClr val="FF0000"/>
                          </a:solidFill>
                        </a:rPr>
                        <a:t>41,0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6670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***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РК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48,5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49,3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1,6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2601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**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Мангистауская </a:t>
                      </a:r>
                      <a:r>
                        <a:rPr lang="ru-RU" sz="900" b="1" dirty="0" err="1" smtClean="0">
                          <a:solidFill>
                            <a:srgbClr val="FF0000"/>
                          </a:solidFill>
                        </a:rPr>
                        <a:t>обл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41,4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42,1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1,7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2601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45,7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46,9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2,6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601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44,9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45,4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1,1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601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38,3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41,0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7,0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601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34,1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37,4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9,7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601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ЖГП №3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7,3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601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23,7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31,7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33,8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601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38,2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40,7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6,5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601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48,1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45,9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- 4,6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601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err="1" smtClean="0">
                          <a:solidFill>
                            <a:schemeClr val="tx1"/>
                          </a:solidFill>
                        </a:rPr>
                        <a:t>Мангистау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9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33,8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31,4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- 7,1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601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32,0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34,0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6,3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601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32,2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35,1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9,0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601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err="1" smtClean="0">
                          <a:solidFill>
                            <a:schemeClr val="tx1"/>
                          </a:solidFill>
                        </a:rPr>
                        <a:t>Сеним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3,0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29,0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601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Нейрон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36,8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601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Ясин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32,0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601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err="1" smtClean="0">
                          <a:solidFill>
                            <a:schemeClr val="tx1"/>
                          </a:solidFill>
                        </a:rPr>
                        <a:t>Мухамбет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20,0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61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26184" cy="3600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Рейтинги медицинских организации области по динамике работы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596145148"/>
              </p:ext>
            </p:extLst>
          </p:nvPr>
        </p:nvGraphicFramePr>
        <p:xfrm>
          <a:off x="107502" y="548681"/>
          <a:ext cx="8784977" cy="4582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5772"/>
                <a:gridCol w="743713"/>
                <a:gridCol w="831208"/>
                <a:gridCol w="738852"/>
                <a:gridCol w="831208"/>
                <a:gridCol w="738852"/>
                <a:gridCol w="738852"/>
                <a:gridCol w="831208"/>
                <a:gridCol w="854124"/>
                <a:gridCol w="683299"/>
                <a:gridCol w="597889"/>
              </a:tblGrid>
              <a:tr h="576063">
                <a:tc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Заболеваемость динамика в %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Смертность</a:t>
                      </a:r>
                    </a:p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Динамика в %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Выявляемость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</a:rPr>
                        <a:t> на 1-2 </a:t>
                      </a:r>
                      <a:r>
                        <a:rPr lang="ru-RU" sz="800" baseline="0" dirty="0" err="1" smtClean="0">
                          <a:solidFill>
                            <a:schemeClr val="tx1"/>
                          </a:solidFill>
                        </a:rPr>
                        <a:t>ст</a:t>
                      </a:r>
                      <a:endParaRPr lang="ru-RU" sz="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800" baseline="0" dirty="0" smtClean="0">
                          <a:solidFill>
                            <a:schemeClr val="tx1"/>
                          </a:solidFill>
                        </a:rPr>
                        <a:t>Динамика в %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Выявляемость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</a:rPr>
                        <a:t> на 1 </a:t>
                      </a:r>
                      <a:r>
                        <a:rPr lang="ru-RU" sz="800" baseline="0" dirty="0" err="1" smtClean="0">
                          <a:solidFill>
                            <a:schemeClr val="tx1"/>
                          </a:solidFill>
                        </a:rPr>
                        <a:t>ст</a:t>
                      </a:r>
                      <a:endParaRPr lang="ru-RU" sz="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800" baseline="0" dirty="0" smtClean="0">
                          <a:solidFill>
                            <a:schemeClr val="tx1"/>
                          </a:solidFill>
                        </a:rPr>
                        <a:t>Динамика в %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Запущенность 4 </a:t>
                      </a:r>
                      <a:r>
                        <a:rPr lang="ru-RU" sz="800" dirty="0" err="1" smtClean="0">
                          <a:solidFill>
                            <a:schemeClr val="tx1"/>
                          </a:solidFill>
                        </a:rPr>
                        <a:t>ст</a:t>
                      </a:r>
                      <a:endParaRPr lang="ru-RU" sz="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Динамика в %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Запущенность по Виз </a:t>
                      </a:r>
                      <a:r>
                        <a:rPr lang="ru-RU" sz="800" dirty="0" err="1" smtClean="0">
                          <a:solidFill>
                            <a:schemeClr val="tx1"/>
                          </a:solidFill>
                        </a:rPr>
                        <a:t>Лок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 3-4ст</a:t>
                      </a:r>
                    </a:p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Динамика в %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5 летная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</a:rPr>
                        <a:t> выживаемость. Динамика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Работа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К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</a:rPr>
                        <a:t> данные КМИС)</a:t>
                      </a:r>
                    </a:p>
                    <a:p>
                      <a:r>
                        <a:rPr lang="ru-RU" sz="800" baseline="0" dirty="0" smtClean="0">
                          <a:solidFill>
                            <a:schemeClr val="tx1"/>
                          </a:solidFill>
                        </a:rPr>
                        <a:t>Охват в %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Обучение специалистов</a:t>
                      </a:r>
                    </a:p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Абс кол.-во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 исполнение в %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80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МО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+5,1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-1,1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+17,8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+ 14,1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- 34,8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- 45,8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+ 1,7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27,6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233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87,9%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159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</a:rPr>
                        <a:t> 7,1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-7,6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+ 5,3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+ 18,7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- 17,5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+ 66,0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+ 2,6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44,4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66,6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1352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АГП №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+7,4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 0,7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+ 7,3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+ 44,9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+ 28,3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+ 8,3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+ 1,1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72,5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77,8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784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+28,1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+ 67,8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+ 15,2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-11,3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- 33,3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- 62,3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+ 7,0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56,0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66,3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- 29,7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- 43,6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+ 44,0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+ 20,5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- 52,0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-100,0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+ 9,7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69,0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66,3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ЖГП №3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- 10,6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- 23,4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+ 92,0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+78,5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- 82,2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- 69,6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+ 33,8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77,8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044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+7,5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- 61,8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+ 101,3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- 10,3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- 10,5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-100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+ 6,5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74,5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77,8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+20,4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-103,0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+63,6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- 18,9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+ 63,6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- 100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- 4,6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------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rgbClr val="FFFF00"/>
                          </a:solidFill>
                        </a:rPr>
                        <a:t>44,4</a:t>
                      </a:r>
                      <a:endParaRPr lang="ru-RU" sz="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32700">
                <a:tc>
                  <a:txBody>
                    <a:bodyPr/>
                    <a:lstStyle/>
                    <a:p>
                      <a:r>
                        <a:rPr lang="ru-RU" sz="900" dirty="0" err="1" smtClean="0">
                          <a:solidFill>
                            <a:schemeClr val="tx1"/>
                          </a:solidFill>
                        </a:rPr>
                        <a:t>Мангистау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+ 5,0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+ 22,1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- 8,3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- 39,0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- 54,2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0,00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- 7,1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19,8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FF00"/>
                          </a:solidFill>
                        </a:rPr>
                        <a:t>44,4</a:t>
                      </a:r>
                      <a:endParaRPr lang="ru-RU" sz="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8404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+ 10,0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- 29,2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+ 62,3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- 28,3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- 13,8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- 70,8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+ 6,3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34,6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77,8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80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- 7,3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+ 28,1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+ 12,5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+ 300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- 50,,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0,00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+ 9,0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43,9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66,3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904">
                <a:tc>
                  <a:txBody>
                    <a:bodyPr/>
                    <a:lstStyle/>
                    <a:p>
                      <a:r>
                        <a:rPr lang="ru-RU" sz="900" dirty="0" err="1" smtClean="0">
                          <a:solidFill>
                            <a:schemeClr val="tx1"/>
                          </a:solidFill>
                        </a:rPr>
                        <a:t>Сеним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+171,5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+500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- 9,0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+500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+100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0,00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+866,7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rgbClr val="FFFF00"/>
                          </a:solidFill>
                        </a:rPr>
                        <a:t>55,5</a:t>
                      </a:r>
                      <a:endParaRPr lang="ru-RU" sz="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2180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Нейрон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****6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***36,8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80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Ясин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***20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***11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***32,0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800">
                <a:tc>
                  <a:txBody>
                    <a:bodyPr/>
                    <a:lstStyle/>
                    <a:p>
                      <a:r>
                        <a:rPr lang="ru-RU" sz="900" dirty="0" err="1" smtClean="0">
                          <a:solidFill>
                            <a:schemeClr val="tx1"/>
                          </a:solidFill>
                        </a:rPr>
                        <a:t>Мухамбет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***20,0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------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7504" y="5301208"/>
            <a:ext cx="8826184" cy="1440160"/>
          </a:xfrm>
        </p:spPr>
        <p:txBody>
          <a:bodyPr>
            <a:noAutofit/>
          </a:bodyPr>
          <a:lstStyle/>
          <a:p>
            <a:r>
              <a:rPr lang="ru-RU" sz="1200" dirty="0" smtClean="0"/>
              <a:t>Примечание: красная зона – самые худшие показатели  в динамике основных показателей и по работе смотровых кабинетов не более 50% охвата . </a:t>
            </a:r>
          </a:p>
          <a:p>
            <a:r>
              <a:rPr lang="ru-RU" sz="1200" dirty="0" smtClean="0"/>
              <a:t>зеленая зона – без отрицательной  динамика.</a:t>
            </a:r>
          </a:p>
          <a:p>
            <a:r>
              <a:rPr lang="ru-RU" sz="1200" dirty="0" smtClean="0"/>
              <a:t>Организации с отрицательной динамикой в абсолютном и %  значении где имеются  недостатки организационного и управленческого характера</a:t>
            </a:r>
          </a:p>
          <a:p>
            <a:r>
              <a:rPr lang="ru-RU" sz="1200" dirty="0" smtClean="0"/>
              <a:t>5 и более лет выживаемость со знаком красная зона означает показатель ниже областного.</a:t>
            </a:r>
          </a:p>
          <a:p>
            <a:pPr marL="82296" indent="0">
              <a:buNone/>
            </a:pPr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7128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962088" cy="43204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СКРИНИНГ</a:t>
            </a:r>
            <a:endParaRPr lang="ru-RU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00984194"/>
              </p:ext>
            </p:extLst>
          </p:nvPr>
        </p:nvGraphicFramePr>
        <p:xfrm>
          <a:off x="1043604" y="639252"/>
          <a:ext cx="7890848" cy="5986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60"/>
                <a:gridCol w="1468652"/>
                <a:gridCol w="1051628"/>
                <a:gridCol w="921084"/>
                <a:gridCol w="986356"/>
                <a:gridCol w="986356"/>
                <a:gridCol w="986356"/>
                <a:gridCol w="986356"/>
              </a:tblGrid>
              <a:tr h="288036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пп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Медицинские организации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Исполнение от годового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Выявление ЗНО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3704">
                <a:tc v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РМЖ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РШМ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КРР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РМЖ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РШМ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КРР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8344"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Мангистауская </a:t>
                      </a:r>
                      <a:r>
                        <a:rPr lang="ru-RU" sz="1200" b="1" dirty="0" err="1" smtClean="0">
                          <a:solidFill>
                            <a:srgbClr val="FF0000"/>
                          </a:solidFill>
                        </a:rPr>
                        <a:t>обл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46,3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36,0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53,8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20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44,2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30,9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41,9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35,9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26,5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37,4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46,3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38,6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83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81,8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48,9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75,3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4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ЖГП №3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60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38,1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22,0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68,8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232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33,9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31,2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67,0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 том числе Жетыбай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62,1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48,7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61,5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Мангистауский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74,5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50,8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66,5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14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58,1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57,0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87,9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516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26,1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19,1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34,9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887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Сеним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80,4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72,2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4887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Нейрон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31,7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24,1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36,1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4887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Ясин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41,1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27,0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39,2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887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Мухамбет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19,2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14,5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18,9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48872">
                <a:tc gridSpan="8"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Низкий охват целевой группы объясняется тем, что на сегодняшний день вопрос ввода по новым правилам  проведения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скрининга в информационной системе не решен. Фактический же охват целевой группы  является выше чем указанные данные.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18437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936104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Обучение  специалистами ООД и КазНИИОиР </a:t>
            </a:r>
            <a:r>
              <a:rPr lang="ru-RU" sz="1400" b="1" dirty="0" err="1" smtClean="0">
                <a:solidFill>
                  <a:srgbClr val="FF0000"/>
                </a:solidFill>
              </a:rPr>
              <a:t>спецалистов</a:t>
            </a:r>
            <a:r>
              <a:rPr lang="ru-RU" sz="1400" b="1" dirty="0" smtClean="0">
                <a:solidFill>
                  <a:srgbClr val="FF0000"/>
                </a:solidFill>
              </a:rPr>
              <a:t> организации ПМСП по вопросам онконастороженности и раннего выявления  онкологических больных </a:t>
            </a:r>
            <a:br>
              <a:rPr lang="ru-RU" sz="1400" b="1" dirty="0" smtClean="0">
                <a:solidFill>
                  <a:srgbClr val="FF0000"/>
                </a:solidFill>
              </a:rPr>
            </a:br>
            <a:r>
              <a:rPr lang="ru-RU" sz="1400" b="1" dirty="0" smtClean="0">
                <a:solidFill>
                  <a:srgbClr val="FF0000"/>
                </a:solidFill>
              </a:rPr>
              <a:t>в период  01.01.18г- 31.05.2018 года</a:t>
            </a:r>
            <a:br>
              <a:rPr lang="ru-RU" sz="1400" b="1" dirty="0" smtClean="0">
                <a:solidFill>
                  <a:srgbClr val="FF000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ВСЕГО ОБУЧЕНЫ – </a:t>
            </a:r>
            <a:r>
              <a:rPr lang="en-US" sz="1400" b="1" dirty="0" smtClean="0">
                <a:solidFill>
                  <a:srgbClr val="0070C0"/>
                </a:solidFill>
              </a:rPr>
              <a:t> 233 </a:t>
            </a:r>
            <a:r>
              <a:rPr lang="ru-RU" sz="1400" b="1" dirty="0" smtClean="0">
                <a:solidFill>
                  <a:srgbClr val="0070C0"/>
                </a:solidFill>
              </a:rPr>
              <a:t>специалистов ПМСП</a:t>
            </a:r>
            <a:endParaRPr lang="ru-RU" sz="14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753454725"/>
              </p:ext>
            </p:extLst>
          </p:nvPr>
        </p:nvGraphicFramePr>
        <p:xfrm>
          <a:off x="107950" y="1171599"/>
          <a:ext cx="8856537" cy="5262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590"/>
                <a:gridCol w="992140"/>
                <a:gridCol w="799252"/>
                <a:gridCol w="1168299"/>
                <a:gridCol w="934640"/>
                <a:gridCol w="700979"/>
                <a:gridCol w="700979"/>
                <a:gridCol w="1156539"/>
                <a:gridCol w="1080119"/>
              </a:tblGrid>
              <a:tr h="601217">
                <a:tc>
                  <a:txBody>
                    <a:bodyPr/>
                    <a:lstStyle/>
                    <a:p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err="1" smtClean="0">
                          <a:solidFill>
                            <a:schemeClr val="tx1"/>
                          </a:solidFill>
                        </a:rPr>
                        <a:t>Отв.Замест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директоров ПМСП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ВОП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Онкологи и </a:t>
                      </a:r>
                      <a:r>
                        <a:rPr lang="ru-RU" sz="900" dirty="0" err="1" smtClean="0">
                          <a:solidFill>
                            <a:schemeClr val="tx1"/>
                          </a:solidFill>
                        </a:rPr>
                        <a:t>маммологи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Средний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</a:rPr>
                        <a:t> мед персонал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Спец. Жен см </a:t>
                      </a:r>
                      <a:r>
                        <a:rPr lang="ru-RU" sz="900" dirty="0" err="1" smtClean="0">
                          <a:solidFill>
                            <a:schemeClr val="tx1"/>
                          </a:solidFill>
                        </a:rPr>
                        <a:t>каб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Спец муж см </a:t>
                      </a:r>
                      <a:r>
                        <a:rPr lang="ru-RU" sz="900" dirty="0" err="1" smtClean="0">
                          <a:solidFill>
                            <a:schemeClr val="tx1"/>
                          </a:solidFill>
                        </a:rPr>
                        <a:t>каб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Спец </a:t>
                      </a:r>
                      <a:r>
                        <a:rPr lang="ru-RU" sz="900" dirty="0" err="1" smtClean="0">
                          <a:solidFill>
                            <a:schemeClr val="tx1"/>
                          </a:solidFill>
                        </a:rPr>
                        <a:t>отд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 профилактики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</a:rPr>
                        <a:t> и  </a:t>
                      </a:r>
                      <a:r>
                        <a:rPr lang="ru-RU" sz="900" baseline="0" dirty="0" err="1" smtClean="0">
                          <a:solidFill>
                            <a:schemeClr val="tx1"/>
                          </a:solidFill>
                        </a:rPr>
                        <a:t>соц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</a:rPr>
                        <a:t>-псих помощи </a:t>
                      </a:r>
                    </a:p>
                    <a:p>
                      <a:r>
                        <a:rPr lang="ru-RU" sz="900" baseline="0" dirty="0" smtClean="0">
                          <a:solidFill>
                            <a:schemeClr val="tx1"/>
                          </a:solidFill>
                        </a:rPr>
                        <a:t>(Скрининг)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всего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5113">
                <a:tc>
                  <a:txBody>
                    <a:bodyPr/>
                    <a:lstStyle/>
                    <a:p>
                      <a:r>
                        <a:rPr lang="ru-RU" sz="900" b="1" dirty="0" err="1" smtClean="0">
                          <a:solidFill>
                            <a:srgbClr val="FF0000"/>
                          </a:solidFill>
                        </a:rPr>
                        <a:t>Мангистау</a:t>
                      </a:r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 область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79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33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10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АГП №1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10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АГП №2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10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ЖГП № 1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64610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ЖГП № 2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68555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Бейнеу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10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Каракия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10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Жетыбай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04290">
                <a:tc>
                  <a:txBody>
                    <a:bodyPr/>
                    <a:lstStyle/>
                    <a:p>
                      <a:r>
                        <a:rPr lang="ru-RU" sz="900" b="1" dirty="0" err="1" smtClean="0">
                          <a:solidFill>
                            <a:srgbClr val="FF0000"/>
                          </a:solidFill>
                        </a:rPr>
                        <a:t>Мангистау</a:t>
                      </a:r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900" b="1" dirty="0" err="1" smtClean="0">
                          <a:solidFill>
                            <a:srgbClr val="FF0000"/>
                          </a:solidFill>
                        </a:rPr>
                        <a:t>рн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10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Мунайлы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47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10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Тупкараган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10">
                <a:tc>
                  <a:txBody>
                    <a:bodyPr/>
                    <a:lstStyle/>
                    <a:p>
                      <a:r>
                        <a:rPr lang="ru-RU" sz="900" b="1" dirty="0" err="1" smtClean="0">
                          <a:solidFill>
                            <a:srgbClr val="FF0000"/>
                          </a:solidFill>
                        </a:rPr>
                        <a:t>Сеним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10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Нейрон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10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Ясин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10">
                <a:tc>
                  <a:txBody>
                    <a:bodyPr/>
                    <a:lstStyle/>
                    <a:p>
                      <a:r>
                        <a:rPr lang="ru-RU" sz="900" b="1" dirty="0" err="1" smtClean="0">
                          <a:solidFill>
                            <a:srgbClr val="FF0000"/>
                          </a:solidFill>
                        </a:rPr>
                        <a:t>Мухамбет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V="1">
            <a:off x="-1548680" y="6381327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sz="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9808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504056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ПРОБЛЕМЫ и ПУТИ РЕШЕНИЯ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502075219"/>
              </p:ext>
            </p:extLst>
          </p:nvPr>
        </p:nvGraphicFramePr>
        <p:xfrm>
          <a:off x="250825" y="765175"/>
          <a:ext cx="4392614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727"/>
                <a:gridCol w="410388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ПРОБЛЕМЫ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Завершение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строительства онкологического центра г Актау (начало строительства 2009 год)</a:t>
                      </a:r>
                    </a:p>
                    <a:p>
                      <a:pPr algn="just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Текучесть кадров смотровых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кабинетов ПМСП    из-за низкой заработной платы, что влияет на общую и раннее выявление ЗНО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Недостаточный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уровень выявляемости (ниже уровня республиканского) на 1 стадии</a:t>
                      </a: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Поздняя выявляемость (диагностика) и высокая смертность при раке пищевода и желудка.  Недостаточный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уровень оснащения организации ПМСП области видео или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фиброгастроскопами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и квалифицированными специалистами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эндоскопистами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Отсутствие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поддержки по обеспечению жильем приглашенных высококвалифицированных специалистов а так же молодых специалистов. Большие затраты со стороны организации на аренду жилья из собственных средств которого можно было направить на развитие.</a:t>
                      </a:r>
                    </a:p>
                    <a:p>
                      <a:pPr algn="just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Острая нехватка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лабораторных специалистов (врачей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цитологов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и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др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) и в ООД и организации ПМСП области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401495258"/>
              </p:ext>
            </p:extLst>
          </p:nvPr>
        </p:nvGraphicFramePr>
        <p:xfrm>
          <a:off x="4932363" y="765175"/>
          <a:ext cx="4002088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709"/>
                <a:gridCol w="371437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ПУТИ РЕШЕНИЯ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Завершение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</a:rPr>
                        <a:t> строительства по программе СИП компания 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NCOC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</a:rPr>
                        <a:t>, стоимость  инвестиций 7,309 млрд тенге.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Мотивация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</a:rPr>
                        <a:t>, стимулирование специалистов за счет экономии средств в организациях ПМСП.</a:t>
                      </a:r>
                    </a:p>
                    <a:p>
                      <a:pPr algn="just"/>
                      <a:endParaRPr lang="ru-RU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</a:rPr>
                        <a:t>Организовать премирование специалистов (20-30 </a:t>
                      </a:r>
                      <a:r>
                        <a:rPr lang="ru-RU" sz="1200" b="0" baseline="0" dirty="0" err="1" smtClean="0">
                          <a:solidFill>
                            <a:schemeClr val="tx1"/>
                          </a:solidFill>
                        </a:rPr>
                        <a:t>тыс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</a:rPr>
                        <a:t> тенге за 1 случай) за выявление ЗНО  1 стадии (средний медицинский персонал и врачи) и освещение в СМИ. Необходимая сумма всего по области для достижения 25% уровня  6,9 млн тенге.</a:t>
                      </a:r>
                    </a:p>
                    <a:p>
                      <a:pPr algn="just"/>
                      <a:endParaRPr lang="ru-RU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</a:rPr>
                        <a:t>Организация закупа оборудования в количестве 8 по механизму ГЧП (так как рентабельность использования высокая) и подготовка  специалистов не менее  8 . </a:t>
                      </a:r>
                    </a:p>
                    <a:p>
                      <a:pPr algn="just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</a:rPr>
                        <a:t>Организация скрининга ЗНО пищевода и желудка. Необходимая сумма – 50,0 млн тенге (охват -12200 населения)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</a:rPr>
                        <a:t>Обеспечение приглашенных и молодых специалистов жильем за счет городских и районных </a:t>
                      </a:r>
                      <a:r>
                        <a:rPr lang="ru-RU" sz="1200" b="0" baseline="0" dirty="0" err="1" smtClean="0">
                          <a:solidFill>
                            <a:schemeClr val="tx1"/>
                          </a:solidFill>
                        </a:rPr>
                        <a:t>акиматов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</a:rPr>
                        <a:t>. Содействие при организации  процедур по детям (дошкольного и школьного возраста)  специалистов со стороны образовательных структур</a:t>
                      </a:r>
                    </a:p>
                    <a:p>
                      <a:pPr algn="just"/>
                      <a:endParaRPr lang="ru-RU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</a:rPr>
                        <a:t>Целевое подготовка кадров по грантам  городов и </a:t>
                      </a:r>
                      <a:r>
                        <a:rPr lang="ru-RU" sz="1200" b="0" baseline="0" smtClean="0">
                          <a:solidFill>
                            <a:schemeClr val="tx1"/>
                          </a:solidFill>
                        </a:rPr>
                        <a:t>районов .</a:t>
                      </a:r>
                      <a:endParaRPr lang="ru-RU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2237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35608" y="692696"/>
            <a:ext cx="7498080" cy="4752528"/>
          </a:xfrm>
        </p:spPr>
        <p:txBody>
          <a:bodyPr>
            <a:normAutofit/>
          </a:bodyPr>
          <a:lstStyle/>
          <a:p>
            <a:pPr algn="ctr"/>
            <a:r>
              <a:rPr lang="ru-RU" sz="7200" smtClean="0">
                <a:solidFill>
                  <a:srgbClr val="00B050"/>
                </a:solidFill>
              </a:rPr>
              <a:t>БЛАГОДАРЮ </a:t>
            </a:r>
            <a:r>
              <a:rPr lang="ru-RU" sz="7200" dirty="0" smtClean="0">
                <a:solidFill>
                  <a:srgbClr val="00B050"/>
                </a:solidFill>
              </a:rPr>
              <a:t/>
            </a:r>
            <a:br>
              <a:rPr lang="ru-RU" sz="7200" dirty="0" smtClean="0">
                <a:solidFill>
                  <a:srgbClr val="00B050"/>
                </a:solidFill>
              </a:rPr>
            </a:br>
            <a:r>
              <a:rPr lang="ru-RU" sz="7200" dirty="0" smtClean="0">
                <a:solidFill>
                  <a:srgbClr val="00B050"/>
                </a:solidFill>
              </a:rPr>
              <a:t>ЗА ВНИМАНИЕ!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92545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43204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ЗАБОЛЕВАЕМОСТЬ ЗНО </a:t>
            </a:r>
            <a:endParaRPr lang="ru-RU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452534113"/>
              </p:ext>
            </p:extLst>
          </p:nvPr>
        </p:nvGraphicFramePr>
        <p:xfrm>
          <a:off x="110631" y="548680"/>
          <a:ext cx="885698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109267341"/>
              </p:ext>
            </p:extLst>
          </p:nvPr>
        </p:nvGraphicFramePr>
        <p:xfrm>
          <a:off x="107505" y="4941168"/>
          <a:ext cx="8928992" cy="165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5"/>
                <a:gridCol w="288032"/>
                <a:gridCol w="437266"/>
                <a:gridCol w="388217"/>
                <a:gridCol w="452920"/>
                <a:gridCol w="452920"/>
                <a:gridCol w="452920"/>
                <a:gridCol w="452920"/>
                <a:gridCol w="517622"/>
                <a:gridCol w="517622"/>
                <a:gridCol w="452920"/>
                <a:gridCol w="452920"/>
                <a:gridCol w="517622"/>
                <a:gridCol w="517622"/>
                <a:gridCol w="550506"/>
                <a:gridCol w="460345"/>
                <a:gridCol w="526109"/>
                <a:gridCol w="526109"/>
                <a:gridCol w="460345"/>
              </a:tblGrid>
              <a:tr h="494640">
                <a:tc gridSpan="2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РК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МО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Сеним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Нейрон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Ясин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Мухамбет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7448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17221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398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104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723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17824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430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640">
                <a:tc gridSpan="2"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Динамика  в %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2,1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5,1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- 7,1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- 15,4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28,1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- 29,7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- 10,6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7,5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20,4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5,0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10,0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-7,4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171,5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>
                <a:solidFill>
                  <a:srgbClr val="FFFF00"/>
                </a:solidFill>
              </a:rPr>
              <a:pPr/>
              <a:t>2</a:t>
            </a:fld>
            <a:endParaRPr lang="ru-RU" dirty="0">
              <a:solidFill>
                <a:srgbClr val="FFFF0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-612576" y="5085184"/>
            <a:ext cx="0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07504" y="5517232"/>
            <a:ext cx="936104" cy="122413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279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320"/>
            <a:ext cx="8682168" cy="346368"/>
          </a:xfr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Структура заболеваемости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814278396"/>
              </p:ext>
            </p:extLst>
          </p:nvPr>
        </p:nvGraphicFramePr>
        <p:xfrm>
          <a:off x="250825" y="765175"/>
          <a:ext cx="8642350" cy="2951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384202545"/>
              </p:ext>
            </p:extLst>
          </p:nvPr>
        </p:nvGraphicFramePr>
        <p:xfrm>
          <a:off x="250825" y="3889999"/>
          <a:ext cx="8683624" cy="279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743"/>
                <a:gridCol w="1738163"/>
                <a:gridCol w="638101"/>
                <a:gridCol w="576064"/>
                <a:gridCol w="2042194"/>
                <a:gridCol w="694110"/>
                <a:gridCol w="720080"/>
                <a:gridCol w="1842169"/>
              </a:tblGrid>
              <a:tr h="39745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FF0000"/>
                          </a:solidFill>
                        </a:rPr>
                        <a:t>№ </a:t>
                      </a:r>
                      <a:r>
                        <a:rPr lang="ru-RU" sz="1000" dirty="0" err="1" smtClean="0">
                          <a:solidFill>
                            <a:srgbClr val="FF0000"/>
                          </a:solidFill>
                        </a:rPr>
                        <a:t>пп</a:t>
                      </a:r>
                      <a:endParaRPr lang="ru-RU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FF0000"/>
                          </a:solidFill>
                        </a:rPr>
                        <a:t>Наименование ЗНО </a:t>
                      </a:r>
                    </a:p>
                    <a:p>
                      <a:r>
                        <a:rPr lang="ru-RU" sz="1000" dirty="0" smtClean="0">
                          <a:solidFill>
                            <a:srgbClr val="FF0000"/>
                          </a:solidFill>
                        </a:rPr>
                        <a:t>2017 год</a:t>
                      </a:r>
                      <a:endParaRPr lang="ru-RU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FF0000"/>
                          </a:solidFill>
                        </a:rPr>
                        <a:t>абс</a:t>
                      </a:r>
                      <a:endParaRPr lang="ru-RU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FF0000"/>
                          </a:solidFill>
                        </a:rPr>
                        <a:t>В</a:t>
                      </a:r>
                      <a:r>
                        <a:rPr lang="ru-RU" sz="1000" baseline="0" dirty="0" smtClean="0">
                          <a:solidFill>
                            <a:srgbClr val="FF0000"/>
                          </a:solidFill>
                        </a:rPr>
                        <a:t> %</a:t>
                      </a:r>
                      <a:endParaRPr lang="ru-RU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FF0000"/>
                          </a:solidFill>
                        </a:rPr>
                        <a:t>Наименование ЗНО</a:t>
                      </a:r>
                    </a:p>
                    <a:p>
                      <a:r>
                        <a:rPr lang="ru-RU" sz="1000" dirty="0" smtClean="0">
                          <a:solidFill>
                            <a:srgbClr val="FF0000"/>
                          </a:solidFill>
                        </a:rPr>
                        <a:t> 2018год</a:t>
                      </a:r>
                      <a:endParaRPr lang="ru-RU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FF0000"/>
                          </a:solidFill>
                        </a:rPr>
                        <a:t>абс</a:t>
                      </a:r>
                      <a:endParaRPr lang="ru-RU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FF0000"/>
                          </a:solidFill>
                        </a:rPr>
                        <a:t>В %</a:t>
                      </a:r>
                      <a:endParaRPr lang="ru-RU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FF0000"/>
                          </a:solidFill>
                        </a:rPr>
                        <a:t>Динамика </a:t>
                      </a:r>
                      <a:r>
                        <a:rPr lang="ru-RU" sz="1000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</a:p>
                    <a:p>
                      <a:r>
                        <a:rPr lang="ru-RU" sz="1000" baseline="0" dirty="0" smtClean="0">
                          <a:solidFill>
                            <a:srgbClr val="FF0000"/>
                          </a:solidFill>
                        </a:rPr>
                        <a:t>удельного </a:t>
                      </a:r>
                      <a:r>
                        <a:rPr lang="ru-RU" sz="1000" dirty="0" smtClean="0">
                          <a:solidFill>
                            <a:srgbClr val="FF0000"/>
                          </a:solidFill>
                        </a:rPr>
                        <a:t>веса в %</a:t>
                      </a:r>
                      <a:endParaRPr lang="ru-RU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873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молочной железы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10,8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молочной железы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11,4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5,5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873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легких</a:t>
                      </a:r>
                      <a:endParaRPr lang="ru-RU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8,5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легких</a:t>
                      </a:r>
                      <a:endParaRPr lang="ru-RU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9,3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9,4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873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желудка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11,5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желудка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7,4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- 35,6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873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печени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4,0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печени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6,9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72,5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873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пищевода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5,3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пищевода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6,3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18,8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0456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шейки матки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6,2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шейки матки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-9,6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873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яичников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3,3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яичников</a:t>
                      </a:r>
                      <a:endParaRPr lang="ru-RU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5,1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54,5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3718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ободочной кишки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4,8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ободочной кишки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4,9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2,0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щитовидной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железы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4,0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щитовидной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железы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3,9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-2,5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4520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3600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Показатели смертности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92323020"/>
              </p:ext>
            </p:extLst>
          </p:nvPr>
        </p:nvGraphicFramePr>
        <p:xfrm>
          <a:off x="107504" y="548680"/>
          <a:ext cx="882148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Объект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135245239"/>
              </p:ext>
            </p:extLst>
          </p:nvPr>
        </p:nvGraphicFramePr>
        <p:xfrm>
          <a:off x="107950" y="4941167"/>
          <a:ext cx="8856539" cy="1624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569"/>
                <a:gridCol w="463569"/>
                <a:gridCol w="403006"/>
                <a:gridCol w="403006"/>
                <a:gridCol w="474892"/>
                <a:gridCol w="474892"/>
                <a:gridCol w="422127"/>
                <a:gridCol w="422127"/>
                <a:gridCol w="474892"/>
                <a:gridCol w="474892"/>
                <a:gridCol w="527660"/>
                <a:gridCol w="527660"/>
                <a:gridCol w="422127"/>
                <a:gridCol w="527660"/>
                <a:gridCol w="474892"/>
                <a:gridCol w="474892"/>
                <a:gridCol w="474892"/>
                <a:gridCol w="474892"/>
                <a:gridCol w="474892"/>
              </a:tblGrid>
              <a:tr h="432049">
                <a:tc gridSpan="2"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r>
                        <a:rPr lang="ru-RU" sz="800" b="1" baseline="0" dirty="0" smtClean="0">
                          <a:solidFill>
                            <a:srgbClr val="FF0000"/>
                          </a:solidFill>
                        </a:rPr>
                        <a:t> – 56,6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РК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МО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Сеним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Нейрон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Ясин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Мухамбет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764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2017г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7151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179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764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7109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182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9327">
                <a:tc gridSpan="2"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Динамика  в %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- 1,9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- 1,1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- 7,6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- 21,3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67,8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- 43,6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- 23,4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- 61,8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-103,0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22,1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- 29,2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28,1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0,0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pPr/>
              <a:t>4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-2484784" y="6620211"/>
            <a:ext cx="0" cy="2286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-1908720" y="6021288"/>
            <a:ext cx="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 flipH="1">
            <a:off x="-540568" y="6597352"/>
            <a:ext cx="108011" cy="4571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111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54176" cy="43204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Структура смертности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639418302"/>
              </p:ext>
            </p:extLst>
          </p:nvPr>
        </p:nvGraphicFramePr>
        <p:xfrm>
          <a:off x="250825" y="692150"/>
          <a:ext cx="8713788" cy="3240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529803314"/>
              </p:ext>
            </p:extLst>
          </p:nvPr>
        </p:nvGraphicFramePr>
        <p:xfrm>
          <a:off x="250825" y="4149079"/>
          <a:ext cx="8683624" cy="25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767"/>
                <a:gridCol w="1944216"/>
                <a:gridCol w="504056"/>
                <a:gridCol w="576064"/>
                <a:gridCol w="2088232"/>
                <a:gridCol w="504056"/>
                <a:gridCol w="576064"/>
                <a:gridCol w="1842169"/>
              </a:tblGrid>
              <a:tr h="41027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</a:rPr>
                        <a:t>№ </a:t>
                      </a:r>
                      <a:r>
                        <a:rPr lang="ru-RU" sz="1100" dirty="0" err="1" smtClean="0">
                          <a:solidFill>
                            <a:srgbClr val="FF0000"/>
                          </a:solidFill>
                        </a:rPr>
                        <a:t>пп</a:t>
                      </a:r>
                      <a:endParaRPr lang="ru-RU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</a:rPr>
                        <a:t>Наименование ЗНО </a:t>
                      </a:r>
                    </a:p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</a:rPr>
                        <a:t>2017г</a:t>
                      </a:r>
                      <a:endParaRPr lang="ru-RU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</a:rPr>
                        <a:t>абс</a:t>
                      </a:r>
                      <a:endParaRPr lang="ru-RU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</a:rPr>
                        <a:t>В %</a:t>
                      </a:r>
                      <a:endParaRPr lang="ru-RU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</a:rPr>
                        <a:t>Наименование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</a:rPr>
                        <a:t> ЗНО </a:t>
                      </a:r>
                    </a:p>
                    <a:p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</a:rPr>
                        <a:t>2018г</a:t>
                      </a:r>
                      <a:endParaRPr lang="ru-RU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</a:rPr>
                        <a:t>абс</a:t>
                      </a:r>
                      <a:endParaRPr lang="ru-RU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</a:rPr>
                        <a:t>В %</a:t>
                      </a:r>
                      <a:endParaRPr lang="ru-RU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</a:rPr>
                        <a:t>Динамика </a:t>
                      </a:r>
                    </a:p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</a:rPr>
                        <a:t> в %</a:t>
                      </a:r>
                      <a:endParaRPr lang="ru-RU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375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желудка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13,4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желудка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17,0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26,8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5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пищевода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10,6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пищевода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11,5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8,4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5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легких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8,3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легких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8,8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6,0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5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молочной железы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3,9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молочной железы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8,2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110,2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5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шейки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матки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8,4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шейки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матки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6,6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- 21,4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5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печени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печени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6,0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172,7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5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яичника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1,1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яичника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3,3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5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поджелудочной железы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8,4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поджелудочной железы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- 73,8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239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320"/>
            <a:ext cx="8928992" cy="34636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dirty="0" err="1" smtClean="0">
                <a:solidFill>
                  <a:srgbClr val="FF0000"/>
                </a:solidFill>
              </a:rPr>
              <a:t>Выявляемость</a:t>
            </a:r>
            <a:r>
              <a:rPr lang="ru-RU" sz="1600" dirty="0" smtClean="0">
                <a:solidFill>
                  <a:srgbClr val="FF0000"/>
                </a:solidFill>
              </a:rPr>
              <a:t> ЗН </a:t>
            </a:r>
            <a:r>
              <a:rPr lang="en-US" sz="1600" dirty="0" smtClean="0">
                <a:solidFill>
                  <a:srgbClr val="FF0000"/>
                </a:solidFill>
              </a:rPr>
              <a:t>I-II</a:t>
            </a:r>
            <a:r>
              <a:rPr lang="ru-RU" sz="1600" dirty="0" smtClean="0">
                <a:solidFill>
                  <a:srgbClr val="FF0000"/>
                </a:solidFill>
              </a:rPr>
              <a:t> стадии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678462931"/>
              </p:ext>
            </p:extLst>
          </p:nvPr>
        </p:nvGraphicFramePr>
        <p:xfrm>
          <a:off x="137542" y="692696"/>
          <a:ext cx="900645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054505773"/>
              </p:ext>
            </p:extLst>
          </p:nvPr>
        </p:nvGraphicFramePr>
        <p:xfrm>
          <a:off x="107505" y="5157192"/>
          <a:ext cx="8928988" cy="151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294"/>
                <a:gridCol w="520294"/>
                <a:gridCol w="449808"/>
                <a:gridCol w="449808"/>
                <a:gridCol w="518396"/>
                <a:gridCol w="438679"/>
                <a:gridCol w="407910"/>
                <a:gridCol w="466183"/>
                <a:gridCol w="379238"/>
                <a:gridCol w="379238"/>
                <a:gridCol w="469942"/>
                <a:gridCol w="528685"/>
                <a:gridCol w="419739"/>
                <a:gridCol w="453596"/>
                <a:gridCol w="518396"/>
                <a:gridCol w="453596"/>
                <a:gridCol w="453596"/>
                <a:gridCol w="453596"/>
                <a:gridCol w="647994"/>
              </a:tblGrid>
              <a:tr h="504056">
                <a:tc gridSpan="2"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Индикатор РК -58,2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РК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МО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chemeClr val="tx1"/>
                          </a:solidFill>
                        </a:rPr>
                        <a:t>Сеним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Нейрон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Ясин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chemeClr val="tx1"/>
                          </a:solidFill>
                        </a:rPr>
                        <a:t>Мухамбет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939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2017г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9620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184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939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2018г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10278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242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233">
                <a:tc gridSpan="2"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Динамика 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4,6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17,8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5,3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15,6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15,2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44,0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92,0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101,3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63,6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- 8,3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62,3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12,5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-9,0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pPr/>
              <a:t>6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0620672" y="6119841"/>
            <a:ext cx="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6377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3600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Выявляемость на ранних  стадиях (1 стадия) 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722418804"/>
              </p:ext>
            </p:extLst>
          </p:nvPr>
        </p:nvGraphicFramePr>
        <p:xfrm>
          <a:off x="179512" y="548680"/>
          <a:ext cx="8785225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960238287"/>
              </p:ext>
            </p:extLst>
          </p:nvPr>
        </p:nvGraphicFramePr>
        <p:xfrm>
          <a:off x="179389" y="4725145"/>
          <a:ext cx="8785097" cy="1584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3"/>
                <a:gridCol w="447483"/>
                <a:gridCol w="440197"/>
                <a:gridCol w="440197"/>
                <a:gridCol w="454770"/>
                <a:gridCol w="447483"/>
                <a:gridCol w="447483"/>
                <a:gridCol w="447483"/>
                <a:gridCol w="437045"/>
                <a:gridCol w="437045"/>
                <a:gridCol w="487239"/>
                <a:gridCol w="513493"/>
                <a:gridCol w="513493"/>
                <a:gridCol w="513493"/>
                <a:gridCol w="462142"/>
                <a:gridCol w="462142"/>
                <a:gridCol w="462142"/>
                <a:gridCol w="462142"/>
                <a:gridCol w="462142"/>
              </a:tblGrid>
              <a:tr h="646066">
                <a:tc gridSpan="2"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r>
                        <a:rPr lang="ru-RU" sz="800" b="1" baseline="0" dirty="0" smtClean="0">
                          <a:solidFill>
                            <a:srgbClr val="FF0000"/>
                          </a:solidFill>
                        </a:rPr>
                        <a:t> РК -24,1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РК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МО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Сеним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Нейрон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Ясин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Мухамбет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038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3978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5368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4346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2703">
                <a:tc gridSpan="2"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Динамика 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15,8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14,1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18,7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44,9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- 11,3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20,5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78,5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- 10,3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- 18,9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-39,0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- 28,3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300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-802312" y="6791671"/>
            <a:ext cx="45719" cy="4571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800" dirty="0">
              <a:solidFill>
                <a:srgbClr val="FF000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1908720" y="5805264"/>
            <a:ext cx="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0765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43204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Запущенные случаи </a:t>
            </a:r>
            <a:r>
              <a:rPr lang="en-US" sz="1600" b="1" dirty="0" smtClean="0">
                <a:solidFill>
                  <a:srgbClr val="FF0000"/>
                </a:solidFill>
              </a:rPr>
              <a:t>IV</a:t>
            </a:r>
            <a:r>
              <a:rPr lang="ru-RU" sz="1600" b="1" dirty="0" smtClean="0">
                <a:solidFill>
                  <a:srgbClr val="FF0000"/>
                </a:solidFill>
              </a:rPr>
              <a:t> стадия (общая)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707179235"/>
              </p:ext>
            </p:extLst>
          </p:nvPr>
        </p:nvGraphicFramePr>
        <p:xfrm>
          <a:off x="179512" y="692697"/>
          <a:ext cx="8856663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681256490"/>
              </p:ext>
            </p:extLst>
          </p:nvPr>
        </p:nvGraphicFramePr>
        <p:xfrm>
          <a:off x="107950" y="5013176"/>
          <a:ext cx="8928548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79"/>
                <a:gridCol w="445988"/>
                <a:gridCol w="437394"/>
                <a:gridCol w="437394"/>
                <a:gridCol w="437394"/>
                <a:gridCol w="437394"/>
                <a:gridCol w="437394"/>
                <a:gridCol w="437394"/>
                <a:gridCol w="437394"/>
                <a:gridCol w="437394"/>
                <a:gridCol w="437394"/>
                <a:gridCol w="437394"/>
                <a:gridCol w="562360"/>
                <a:gridCol w="499876"/>
                <a:gridCol w="498601"/>
                <a:gridCol w="498601"/>
                <a:gridCol w="498601"/>
                <a:gridCol w="498601"/>
                <a:gridCol w="498601"/>
              </a:tblGrid>
              <a:tr h="594245">
                <a:tc gridSpan="2"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r>
                        <a:rPr lang="ru-RU" sz="8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РК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МО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ЖГП №3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Сеним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Нейрон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Ясин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err="1" smtClean="0">
                          <a:solidFill>
                            <a:schemeClr val="tx1"/>
                          </a:solidFill>
                        </a:rPr>
                        <a:t>Мухамбет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666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2017г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1957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666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2018г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1936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615">
                <a:tc gridSpan="2"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Динамика 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</a:rPr>
                        <a:t> 0,9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- 34,8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- 17,5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28,3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- 33,3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- 52,0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- 82,2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- 10,5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63,6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- 54,2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- 13,8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- 50,0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7465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2168" cy="504056"/>
          </a:xfr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Структура запущенности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957197048"/>
              </p:ext>
            </p:extLst>
          </p:nvPr>
        </p:nvGraphicFramePr>
        <p:xfrm>
          <a:off x="250825" y="764704"/>
          <a:ext cx="8713788" cy="3456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931886531"/>
              </p:ext>
            </p:extLst>
          </p:nvPr>
        </p:nvGraphicFramePr>
        <p:xfrm>
          <a:off x="250825" y="4480684"/>
          <a:ext cx="8683624" cy="174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751"/>
                <a:gridCol w="2160240"/>
                <a:gridCol w="591368"/>
                <a:gridCol w="632768"/>
                <a:gridCol w="2160240"/>
                <a:gridCol w="792088"/>
                <a:gridCol w="756716"/>
                <a:gridCol w="108545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пп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Наименование ЗНО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2017 год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 %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Наименование ЗНО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2018 год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В%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Динамика 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в %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636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желудка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13,7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желудка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16,2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18,2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82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легких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19,6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легких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13,5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- 31,1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печни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печни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10,8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400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молочной железы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1,9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молочной железы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8,1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326,3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пищевода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1,9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Рак пищевода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5,4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184,2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461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19210</TotalTime>
  <Words>2214</Words>
  <Application>Microsoft Office PowerPoint</Application>
  <PresentationFormat>Экран (4:3)</PresentationFormat>
  <Paragraphs>1351</Paragraphs>
  <Slides>16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ГКП на ПХВ «Областной онкологический диспансер»</vt:lpstr>
      <vt:lpstr>ЗАБОЛЕВАЕМОСТЬ ЗНО </vt:lpstr>
      <vt:lpstr>Структура заболеваемости</vt:lpstr>
      <vt:lpstr>Показатели смертности</vt:lpstr>
      <vt:lpstr>Структура смертности</vt:lpstr>
      <vt:lpstr>Выявляемость ЗН I-II стадии</vt:lpstr>
      <vt:lpstr>Выявляемость на ранних  стадиях (1 стадия) </vt:lpstr>
      <vt:lpstr>Запущенные случаи IV стадия (общая)</vt:lpstr>
      <vt:lpstr>Структура запущенности</vt:lpstr>
      <vt:lpstr>Запущенные случаи III-IV стадии визуальной локализации</vt:lpstr>
      <vt:lpstr> 5 летняя выживаемость </vt:lpstr>
      <vt:lpstr>Рейтинги медицинских организации области по динамике работы</vt:lpstr>
      <vt:lpstr>СКРИНИНГ</vt:lpstr>
      <vt:lpstr>Обучение  специалистами ООД и КазНИИОиР спецалистов организации ПМСП по вопросам онконастороженности и раннего выявления  онкологических больных  в период  01.01.18г- 31.05.2018 года ВСЕГО ОБУЧЕНЫ –  233 специалистов ПМСП</vt:lpstr>
      <vt:lpstr>ПРОБЛЕМЫ и ПУТИ РЕШЕНИЯ</vt:lpstr>
      <vt:lpstr>БЛАГОДАРЮ 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1128</cp:revision>
  <cp:lastPrinted>2018-07-24T11:56:28Z</cp:lastPrinted>
  <dcterms:created xsi:type="dcterms:W3CDTF">2016-01-21T13:10:25Z</dcterms:created>
  <dcterms:modified xsi:type="dcterms:W3CDTF">2018-07-24T18:03:34Z</dcterms:modified>
</cp:coreProperties>
</file>