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1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Областной онкологический диспансер </a:t>
            </a:r>
            <a:r>
              <a:rPr lang="ru-RU" dirty="0" err="1" smtClean="0"/>
              <a:t>г.Актау</a:t>
            </a:r>
            <a:endParaRPr lang="ru-RU" dirty="0" smtClean="0"/>
          </a:p>
          <a:p>
            <a:r>
              <a:rPr lang="ru-RU" dirty="0" smtClean="0"/>
              <a:t>Зав. диспансера  </a:t>
            </a:r>
            <a:r>
              <a:rPr lang="ru-RU" dirty="0" smtClean="0"/>
              <a:t>Рахметов </a:t>
            </a:r>
            <a:r>
              <a:rPr lang="ru-RU" dirty="0" smtClean="0"/>
              <a:t>А.Т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Страндарт</a:t>
            </a:r>
            <a:r>
              <a:rPr lang="ru-RU" dirty="0" smtClean="0"/>
              <a:t> организации оказания онкологической помощи населению РК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922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260648"/>
            <a:ext cx="7772400" cy="5759152"/>
          </a:xfrm>
        </p:spPr>
        <p:txBody>
          <a:bodyPr>
            <a:normAutofit/>
          </a:bodyPr>
          <a:lstStyle/>
          <a:p>
            <a:r>
              <a:rPr lang="ru-RU" dirty="0"/>
              <a:t>Комиссия по разбору запущенных случаев осуществляет </a:t>
            </a:r>
            <a:r>
              <a:rPr lang="ru-RU" dirty="0">
                <a:solidFill>
                  <a:srgbClr val="FF0000"/>
                </a:solidFill>
              </a:rPr>
              <a:t>анализ причин диагностических ошибок, повлекших несвоевременную диагностику злокачественных опухолей, </a:t>
            </a:r>
            <a:r>
              <a:rPr lang="ru-RU" dirty="0"/>
              <a:t>проводит разбор наиболее демонстративных запущенных случаев с приглашением врачей, допустивших несвоевременную диагностику злокачественных опухолей.</a:t>
            </a:r>
          </a:p>
          <a:p>
            <a:r>
              <a:rPr lang="ru-RU" dirty="0"/>
              <a:t>      Результаты разборов </a:t>
            </a:r>
            <a:r>
              <a:rPr lang="ru-RU" dirty="0">
                <a:solidFill>
                  <a:srgbClr val="FF0000"/>
                </a:solidFill>
              </a:rPr>
              <a:t>доводятся до сведения Управления здравоохранения и руководителей медицинских организаций, в которых имела место запущенность с вынесением предложений по их недопущению.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774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260648"/>
            <a:ext cx="8291264" cy="640871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.</a:t>
            </a:r>
            <a:r>
              <a:rPr lang="ru-RU" dirty="0" smtClean="0">
                <a:solidFill>
                  <a:srgbClr val="FF0000"/>
                </a:solidFill>
              </a:rPr>
              <a:t>Клинические </a:t>
            </a:r>
            <a:r>
              <a:rPr lang="ru-RU" dirty="0">
                <a:solidFill>
                  <a:srgbClr val="FF0000"/>
                </a:solidFill>
              </a:rPr>
              <a:t>группы </a:t>
            </a:r>
            <a:r>
              <a:rPr lang="ru-RU" dirty="0"/>
              <a:t>– это деление пациентов на категории, определяющие тактику врача при выборе диагностических и лечебных мероприятий. Пациенты, взятые на диспансерное наблюдение, распределяются на следующие клинические группы: </a:t>
            </a:r>
          </a:p>
          <a:p>
            <a:r>
              <a:rPr lang="ru-RU" dirty="0"/>
              <a:t>      группа I а – пациенты с заболеванием, подозрительным на злокачественное новообразование;</a:t>
            </a:r>
          </a:p>
          <a:p>
            <a:r>
              <a:rPr lang="ru-RU" dirty="0"/>
              <a:t>      группа I б – пациенты с предопухолевыми заболеваниями;</a:t>
            </a:r>
          </a:p>
          <a:p>
            <a:r>
              <a:rPr lang="ru-RU" dirty="0"/>
              <a:t>      группа II – пациенты со злокачественными новообразованиями, подлежащие специальному лечению (хирургическое, химиотерапия, лучевая терапия);</a:t>
            </a:r>
          </a:p>
          <a:p>
            <a:r>
              <a:rPr lang="ru-RU" dirty="0"/>
              <a:t>      группа II а – пациенты со злокачественными новообразованиями, подлежащие радикальному лечению;</a:t>
            </a:r>
          </a:p>
          <a:p>
            <a:r>
              <a:rPr lang="ru-RU" dirty="0"/>
              <a:t>      группа III – пациенты после проведенного радикального лечения злокачественной опухоли (практически здоровые лица);</a:t>
            </a:r>
          </a:p>
          <a:p>
            <a:r>
              <a:rPr lang="ru-RU" dirty="0"/>
              <a:t>      группа IV – пациенты с распространенными формами злокачественных новообразований, подлежащие паллиативному или </a:t>
            </a:r>
            <a:r>
              <a:rPr lang="ru-RU" dirty="0">
                <a:solidFill>
                  <a:srgbClr val="FF0000"/>
                </a:solidFill>
              </a:rPr>
              <a:t>симптоматическому лечению.</a:t>
            </a:r>
          </a:p>
          <a:p>
            <a:r>
              <a:rPr lang="ru-RU" dirty="0" smtClean="0"/>
              <a:t> </a:t>
            </a:r>
            <a:r>
              <a:rPr lang="ru-RU" dirty="0"/>
              <a:t>В IV клиническую группу входят пациенты с запущенными формами злокачественных новообразований с отягощающей сопутствующей патологией, не позволяющей проводить специальное лечение, </a:t>
            </a:r>
            <a:r>
              <a:rPr lang="ru-RU" dirty="0">
                <a:solidFill>
                  <a:srgbClr val="FF0000"/>
                </a:solidFill>
              </a:rPr>
              <a:t>подлежащие паллиативному или симптоматическому лечению.</a:t>
            </a:r>
          </a:p>
          <a:p>
            <a:r>
              <a:rPr lang="ru-RU" dirty="0" smtClean="0"/>
              <a:t>. </a:t>
            </a:r>
            <a:r>
              <a:rPr lang="ru-RU" dirty="0">
                <a:solidFill>
                  <a:srgbClr val="FF0000"/>
                </a:solidFill>
              </a:rPr>
              <a:t>Пациенты IV клинической группы, нуждающиеся в получении паллиативного и симптоматического лечения, наблюдаются специалистами ПМСП в амбулаторно-поликлинической организации по месту их прикрепления. </a:t>
            </a:r>
          </a:p>
          <a:p>
            <a:r>
              <a:rPr lang="ru-RU" dirty="0"/>
              <a:t>      </a:t>
            </a:r>
            <a:r>
              <a:rPr lang="ru-RU" dirty="0" smtClean="0"/>
              <a:t>При </a:t>
            </a:r>
            <a:r>
              <a:rPr lang="ru-RU" dirty="0"/>
              <a:t>необходимости назначения онкологическим больным противоболевой терапии данная консультация осуществляется врачом кабинета противоболевой терапии онкологического диспансера.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577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88640"/>
            <a:ext cx="8147248" cy="583116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Назначение, использование, выписывание, отпуск, хранение, распределение, учет, уничтожение лекарственных препаратов содержащих наркотические средства онкологическим больным регламентируются постановлением Правительства Республики Казахстан от 30 марта 2012 года № 396 «Об утверждении Правил использования в медицинских целях наркотических средств, психотропных веществ и </a:t>
            </a:r>
            <a:r>
              <a:rPr lang="ru-RU" dirty="0" err="1"/>
              <a:t>прекурсоров</a:t>
            </a:r>
            <a:r>
              <a:rPr lang="ru-RU" dirty="0"/>
              <a:t>, подлежащих контролю в Республике Казахстан».</a:t>
            </a:r>
          </a:p>
          <a:p>
            <a:r>
              <a:rPr lang="ru-RU" dirty="0"/>
              <a:t>      </a:t>
            </a:r>
            <a:r>
              <a:rPr lang="ru-RU" dirty="0" smtClean="0"/>
              <a:t> </a:t>
            </a:r>
            <a:r>
              <a:rPr lang="ru-RU" dirty="0"/>
              <a:t>Решение о необходимости назначения наркотических обезболивающих препаратов выдается </a:t>
            </a:r>
            <a:r>
              <a:rPr lang="ru-RU" dirty="0" err="1"/>
              <a:t>комиссионно</a:t>
            </a:r>
            <a:r>
              <a:rPr lang="ru-RU" dirty="0"/>
              <a:t>, </a:t>
            </a:r>
            <a:r>
              <a:rPr lang="ru-RU" dirty="0">
                <a:solidFill>
                  <a:srgbClr val="FF0000"/>
                </a:solidFill>
              </a:rPr>
              <a:t>на уровне ПМСП, и оформляется соответствующим протоколом. Заключение вклеивается в амбулаторную карту пациента по месту жительства, что является основанием для выписки участковым врачом рецептов особого образца. </a:t>
            </a:r>
          </a:p>
          <a:p>
            <a:r>
              <a:rPr lang="ru-RU" dirty="0"/>
              <a:t>      </a:t>
            </a:r>
            <a:r>
              <a:rPr lang="ru-RU" dirty="0" smtClean="0"/>
              <a:t> </a:t>
            </a:r>
            <a:r>
              <a:rPr lang="ru-RU" dirty="0">
                <a:solidFill>
                  <a:srgbClr val="FF0000"/>
                </a:solidFill>
              </a:rPr>
              <a:t>Онкологические больные получающие наркотические препараты подлежат систематическому наблюдению врачом ПМСП не реже 1 раза в 10 дней. </a:t>
            </a:r>
            <a:r>
              <a:rPr lang="ru-RU" dirty="0"/>
              <a:t>В случае если онкологический больной получает наркотические препараты свыше 3 месяцев необходимо получить заключение комиссии онкологического диспансера о целесообразности и эффективности проводимой противоболевой терапии. </a:t>
            </a:r>
          </a:p>
          <a:p>
            <a:r>
              <a:rPr lang="ru-RU" dirty="0"/>
              <a:t>      </a:t>
            </a:r>
            <a:r>
              <a:rPr lang="ru-RU" dirty="0" smtClean="0"/>
              <a:t>Контроль </a:t>
            </a:r>
            <a:r>
              <a:rPr lang="ru-RU" dirty="0"/>
              <a:t>за сроками назначения наркотических препаратов осуществляет </a:t>
            </a:r>
            <a:r>
              <a:rPr lang="ru-RU" dirty="0">
                <a:solidFill>
                  <a:srgbClr val="FF0000"/>
                </a:solidFill>
              </a:rPr>
              <a:t>районный онколог на территории обслуживания которого проживает пациент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49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260648"/>
            <a:ext cx="8147248" cy="6264696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Скрининговые</a:t>
            </a:r>
            <a:r>
              <a:rPr lang="ru-RU" dirty="0">
                <a:solidFill>
                  <a:srgbClr val="FF0000"/>
                </a:solidFill>
              </a:rPr>
              <a:t> осмотры целевых групп населения</a:t>
            </a:r>
            <a:r>
              <a:rPr lang="ru-RU" dirty="0"/>
              <a:t>, направленных на раннее выявление предопухолевых и злокачественных новообразований, проводятся в рамках гарантированного объема бесплатной медицинской помощи субъектами здравоохранения, имеющими лицензию на данный вид деятельности.</a:t>
            </a:r>
          </a:p>
          <a:p>
            <a:r>
              <a:rPr lang="ru-RU" dirty="0"/>
              <a:t>     </a:t>
            </a:r>
            <a:r>
              <a:rPr lang="ru-RU" dirty="0" smtClean="0"/>
              <a:t> </a:t>
            </a:r>
            <a:r>
              <a:rPr lang="ru-RU" dirty="0"/>
              <a:t>Целью проведения скрининговых осмотров является выявление злокачественных новообразований и предопухолевых заболеваний на ранних стадиях, факторов риска, способствующих возникновению заболеваний, формирование и укрепление здоровья населения.</a:t>
            </a:r>
          </a:p>
          <a:p>
            <a:r>
              <a:rPr lang="ru-RU" dirty="0"/>
              <a:t>      </a:t>
            </a:r>
            <a:r>
              <a:rPr lang="ru-RU" dirty="0" smtClean="0"/>
              <a:t> </a:t>
            </a:r>
            <a:r>
              <a:rPr lang="ru-RU" dirty="0">
                <a:solidFill>
                  <a:srgbClr val="FF0000"/>
                </a:solidFill>
              </a:rPr>
              <a:t>Организации ПМСП:</a:t>
            </a:r>
          </a:p>
          <a:p>
            <a:r>
              <a:rPr lang="ru-RU" dirty="0"/>
              <a:t>      1) осуществляют учет прикрепленного к обслуживаемой территории населения, формируют целевые группы лиц, подлежащих </a:t>
            </a:r>
            <a:r>
              <a:rPr lang="ru-RU" dirty="0" err="1"/>
              <a:t>скрининговым</a:t>
            </a:r>
            <a:r>
              <a:rPr lang="ru-RU" dirty="0"/>
              <a:t> осмотрам; </a:t>
            </a:r>
          </a:p>
          <a:p>
            <a:r>
              <a:rPr lang="ru-RU" dirty="0"/>
              <a:t>      2) обеспечивают связь и преемственность с онкологическими организациями и другими заинтересованными организациями здравоохранения для проведения данных осмотров; </a:t>
            </a:r>
          </a:p>
          <a:p>
            <a:r>
              <a:rPr lang="ru-RU" dirty="0"/>
              <a:t>      3) информируют население о необходимости прохождения скрининговых осмотров; </a:t>
            </a:r>
          </a:p>
          <a:p>
            <a:r>
              <a:rPr lang="ru-RU" dirty="0"/>
              <a:t>      4) заполняют учетные формы с внесением результатов осмотров в медицинскую карту амбулаторного пациента; </a:t>
            </a:r>
          </a:p>
          <a:p>
            <a:r>
              <a:rPr lang="ru-RU" dirty="0"/>
              <a:t>      5) проводят ежемесячный анализ проведенных скрининговых осмотров с разработкой мероприятий по укреплению здоровья прикрепленного населения; </a:t>
            </a:r>
          </a:p>
          <a:p>
            <a:r>
              <a:rPr lang="ru-RU" dirty="0"/>
              <a:t>      6) формируют электронную базу скрининговых осмотров и направляют ежемесячно в территориальный медицинский информационно-аналитический центр.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381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0" y="188640"/>
            <a:ext cx="8892480" cy="6408712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sz="1800" dirty="0"/>
              <a:t>ПОЛОЖЕНИЕ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ru-RU" sz="1800" dirty="0"/>
              <a:t>о смотровом женском кабинете лечебно-профилактических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ru-RU" sz="1800" dirty="0"/>
              <a:t>организаций</a:t>
            </a:r>
          </a:p>
          <a:p>
            <a:pPr>
              <a:lnSpc>
                <a:spcPct val="120000"/>
              </a:lnSpc>
            </a:pPr>
            <a:r>
              <a:rPr lang="ru-RU" sz="1800" dirty="0" smtClean="0"/>
              <a:t>      </a:t>
            </a:r>
            <a:r>
              <a:rPr lang="ru-RU" sz="1800" dirty="0"/>
              <a:t>1. Смотровой женский кабинет организуется в установленном порядке и действует как структурное подразделение </a:t>
            </a:r>
            <a:r>
              <a:rPr lang="ru-RU" sz="1800" dirty="0">
                <a:solidFill>
                  <a:srgbClr val="FF0000"/>
                </a:solidFill>
              </a:rPr>
              <a:t>поликлиники городской, центральной районной, участковой больницы, поликлинического отделения больницы.</a:t>
            </a:r>
          </a:p>
          <a:p>
            <a:pPr>
              <a:lnSpc>
                <a:spcPct val="120000"/>
              </a:lnSpc>
            </a:pPr>
            <a:r>
              <a:rPr lang="ru-RU" sz="1800" dirty="0"/>
              <a:t>      2. На должность акушерки смотрового женского кабинета назначается фельдшер-акушер(ка), акушер(ка), прошедший (</a:t>
            </a:r>
            <a:r>
              <a:rPr lang="ru-RU" sz="1800" dirty="0" err="1"/>
              <a:t>ая</a:t>
            </a:r>
            <a:r>
              <a:rPr lang="ru-RU" sz="1800" dirty="0"/>
              <a:t>) специальную подготовку по онкологии в территориальном </a:t>
            </a:r>
            <a:r>
              <a:rPr lang="ru-RU" sz="1800" dirty="0" err="1"/>
              <a:t>онкодиспансере</a:t>
            </a:r>
            <a:r>
              <a:rPr lang="ru-RU" sz="1800" dirty="0"/>
              <a:t>.</a:t>
            </a:r>
          </a:p>
          <a:p>
            <a:pPr>
              <a:lnSpc>
                <a:spcPct val="120000"/>
              </a:lnSpc>
            </a:pPr>
            <a:r>
              <a:rPr lang="ru-RU" sz="1800" dirty="0"/>
              <a:t>      3. Руководство и контроль за деятельностью смотрового кабинета, работой и уровнем профессиональной подготовки акушерки осуществляет </a:t>
            </a:r>
            <a:r>
              <a:rPr lang="ru-RU" sz="1800" dirty="0">
                <a:solidFill>
                  <a:srgbClr val="FF0000"/>
                </a:solidFill>
              </a:rPr>
              <a:t>заведующий поликлиническим отделением или главный врач поликлиники.</a:t>
            </a:r>
          </a:p>
          <a:p>
            <a:pPr>
              <a:lnSpc>
                <a:spcPct val="120000"/>
              </a:lnSpc>
            </a:pPr>
            <a:r>
              <a:rPr lang="ru-RU" sz="1800" dirty="0"/>
              <a:t>      4. Общее методическое руководство над работой смотрового кабинета осуществляет районный акушер-гинеколог, главный врач поликлиники, в подчинении которого находятся смотровые кабинеты.</a:t>
            </a:r>
          </a:p>
          <a:p>
            <a:pPr>
              <a:lnSpc>
                <a:spcPct val="120000"/>
              </a:lnSpc>
            </a:pPr>
            <a:r>
              <a:rPr lang="ru-RU" sz="1800" dirty="0"/>
              <a:t>      5. Смотровой женский кабинет по онкологической службе подотчетен </a:t>
            </a:r>
            <a:r>
              <a:rPr lang="ru-RU" sz="1800" dirty="0" err="1">
                <a:solidFill>
                  <a:srgbClr val="FF0000"/>
                </a:solidFill>
              </a:rPr>
              <a:t>районкологу</a:t>
            </a:r>
            <a:r>
              <a:rPr lang="ru-RU" sz="1800" dirty="0">
                <a:solidFill>
                  <a:srgbClr val="FF0000"/>
                </a:solidFill>
              </a:rPr>
              <a:t> поликлиники</a:t>
            </a:r>
            <a:r>
              <a:rPr lang="ru-RU" sz="1800" dirty="0" smtClean="0">
                <a:solidFill>
                  <a:srgbClr val="FF0000"/>
                </a:solidFill>
              </a:rPr>
              <a:t>.</a:t>
            </a:r>
            <a:endParaRPr lang="ru-RU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7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507288" cy="6912768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  </a:t>
            </a:r>
            <a:r>
              <a:rPr lang="ru-RU" dirty="0" smtClean="0"/>
              <a:t>                        Основными </a:t>
            </a:r>
            <a:r>
              <a:rPr lang="ru-RU" dirty="0"/>
              <a:t>задачами смотрового женского кабинета являются:</a:t>
            </a:r>
          </a:p>
          <a:p>
            <a:r>
              <a:rPr lang="ru-RU" dirty="0"/>
              <a:t>      - обязательный профилактический осмотр всех женщин, </a:t>
            </a:r>
            <a:r>
              <a:rPr lang="ru-RU" dirty="0">
                <a:solidFill>
                  <a:srgbClr val="FF0000"/>
                </a:solidFill>
              </a:rPr>
              <a:t>обратившихся впервые в течение года в амбулаторно-поликлиническую организацию</a:t>
            </a:r>
            <a:r>
              <a:rPr lang="ru-RU" dirty="0"/>
              <a:t>, независимо от возраста и характера заболевания, в целях раннего выявления хронических, предопухолевых заболеваний и злокачественных новообразований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 - </a:t>
            </a:r>
            <a:r>
              <a:rPr lang="ru-RU" dirty="0">
                <a:solidFill>
                  <a:srgbClr val="FF0000"/>
                </a:solidFill>
              </a:rPr>
              <a:t>профилактический осмотр включает осмотр кожных покровов, пальпацию щитовидной железы, пальпацию периферических лимфатических узлов, осмотр видимых слизистых оболочек; осмотр и пальпацию молочных желез; осмотр шейки матки на зеркалах со взятием мазков на цитологическое исследование, </a:t>
            </a:r>
            <a:r>
              <a:rPr lang="ru-RU" dirty="0" err="1">
                <a:solidFill>
                  <a:srgbClr val="FF0000"/>
                </a:solidFill>
              </a:rPr>
              <a:t>бимануальное</a:t>
            </a:r>
            <a:r>
              <a:rPr lang="ru-RU" dirty="0">
                <a:solidFill>
                  <a:srgbClr val="FF0000"/>
                </a:solidFill>
              </a:rPr>
              <a:t> обследование матки, придатков; пальцевое исследование прямой кишки;</a:t>
            </a:r>
          </a:p>
          <a:p>
            <a:r>
              <a:rPr lang="ru-RU" dirty="0"/>
              <a:t>      обязательное взятие у всех обратившихся в кабинет мазков с шейки матки, из влагалища и цервикального канала и направление их в цитологическую лабораторию для исследования;</a:t>
            </a:r>
          </a:p>
          <a:p>
            <a:r>
              <a:rPr lang="ru-RU" dirty="0"/>
              <a:t>      направление лиц с подозрением на заболевание и с выявленной злокачественной патологией гениталий к районному гинекологу территориальной поликлиники и </a:t>
            </a:r>
            <a:r>
              <a:rPr lang="ru-RU" dirty="0" err="1"/>
              <a:t>онкогинекологу</a:t>
            </a:r>
            <a:r>
              <a:rPr lang="ru-RU" dirty="0"/>
              <a:t>;</a:t>
            </a:r>
          </a:p>
          <a:p>
            <a:r>
              <a:rPr lang="ru-RU" dirty="0"/>
              <a:t>      больные с выявленной патологией направляются к врачу соответствующей специальности (гинекологу, маммологу, ЛОР-врачу, хирургу и т.д.);</a:t>
            </a:r>
          </a:p>
          <a:p>
            <a:r>
              <a:rPr lang="ru-RU" dirty="0"/>
              <a:t>      - направление женщин с жалобами на боли в области молочных желез районному онкологу, маммологу;</a:t>
            </a:r>
          </a:p>
          <a:p>
            <a:r>
              <a:rPr lang="ru-RU" dirty="0"/>
              <a:t>      - направление женщин с изменениями в области молочных желез онкологу с рекомендацией ультразвукового исследования и обследования в </a:t>
            </a:r>
            <a:r>
              <a:rPr lang="ru-RU" dirty="0" err="1"/>
              <a:t>рентгеномаммографическом</a:t>
            </a:r>
            <a:r>
              <a:rPr lang="ru-RU" dirty="0"/>
              <a:t> кабинете;</a:t>
            </a:r>
          </a:p>
          <a:p>
            <a:r>
              <a:rPr lang="ru-RU" dirty="0"/>
              <a:t>      - направление женщин в </a:t>
            </a:r>
            <a:r>
              <a:rPr lang="ru-RU" dirty="0" err="1"/>
              <a:t>рентгеномамографический</a:t>
            </a:r>
            <a:r>
              <a:rPr lang="ru-RU" dirty="0"/>
              <a:t> кабинет, независимо от наличия или отсутствия жалоб на боли в области молочных желез, согласно действующим приказам; </a:t>
            </a:r>
          </a:p>
          <a:p>
            <a:r>
              <a:rPr lang="ru-RU" dirty="0"/>
              <a:t>      - выявленные больные с другой патологией гениталий направляются к гинекологу ЦРБ или женской консультации, </a:t>
            </a:r>
            <a:r>
              <a:rPr lang="ru-RU" dirty="0" err="1"/>
              <a:t>районкологу</a:t>
            </a:r>
            <a:r>
              <a:rPr lang="ru-RU" dirty="0"/>
              <a:t> и другим специалистам.</a:t>
            </a:r>
          </a:p>
          <a:p>
            <a:r>
              <a:rPr lang="ru-RU" dirty="0"/>
              <a:t>      - проведение санитарно-просветительной и разъяснительной работы среди женского населения, прикрепленного к поликлинике;</a:t>
            </a:r>
          </a:p>
          <a:p>
            <a:r>
              <a:rPr lang="ru-RU" dirty="0"/>
              <a:t>      - учет и регистрация проводимых профилактических осмотров и результатов цитологических исследований по установленным формам первичной медицинской документации.</a:t>
            </a:r>
          </a:p>
          <a:p>
            <a:r>
              <a:rPr lang="ru-RU" dirty="0"/>
              <a:t>      7. </a:t>
            </a:r>
            <a:r>
              <a:rPr lang="ru-RU" dirty="0">
                <a:solidFill>
                  <a:srgbClr val="FF0000"/>
                </a:solidFill>
              </a:rPr>
              <a:t>Для кабинета выделяется отдельная комната с хорошим освещением, специальным оборудованием и инструментарием (гинекологическое кресло, лампа, кушетка, инструментарий для осмотра шейки матки и взятия цитологических мазков, контейнеры для своевременной транспортировки цитологических препаратов, перчатки, напальчники и прочие).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90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8568952" cy="633670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/>
              <a:t>ПОЛОЖЕНИЕ</a:t>
            </a:r>
          </a:p>
          <a:p>
            <a:pPr marL="0" indent="0" algn="ctr">
              <a:buNone/>
            </a:pPr>
            <a:r>
              <a:rPr lang="ru-RU" sz="2000" dirty="0"/>
              <a:t>о мужском смотровом кабинете лечебно-профилактических</a:t>
            </a:r>
          </a:p>
          <a:p>
            <a:pPr marL="0" indent="0" algn="ctr">
              <a:buNone/>
            </a:pPr>
            <a:r>
              <a:rPr lang="ru-RU" sz="2000" dirty="0"/>
              <a:t>организаций</a:t>
            </a:r>
          </a:p>
          <a:p>
            <a:endParaRPr lang="ru-RU" sz="2000" dirty="0"/>
          </a:p>
          <a:p>
            <a:r>
              <a:rPr lang="ru-RU" sz="2000" dirty="0"/>
              <a:t>      1. Мужской смотровой кабинет организуется в установленном порядке и действует как структурное подразделение поликлиники </a:t>
            </a:r>
            <a:r>
              <a:rPr lang="ru-RU" sz="2000" dirty="0">
                <a:solidFill>
                  <a:srgbClr val="FF0000"/>
                </a:solidFill>
              </a:rPr>
              <a:t>городской, центральной районной, крупных участковых больниц, поликлинического отделения больницы.</a:t>
            </a:r>
          </a:p>
          <a:p>
            <a:r>
              <a:rPr lang="ru-RU" sz="2000" dirty="0"/>
              <a:t>      2. На должность медицинской сестры мужского смотрового кабинета назначается </a:t>
            </a:r>
            <a:r>
              <a:rPr lang="ru-RU" sz="2000" dirty="0">
                <a:solidFill>
                  <a:srgbClr val="FF0000"/>
                </a:solidFill>
              </a:rPr>
              <a:t>медицинская сестра, прошедшая специальную подготовку по онкологии в территориальном онкологическом диспансере.</a:t>
            </a:r>
          </a:p>
          <a:p>
            <a:r>
              <a:rPr lang="ru-RU" sz="2000" dirty="0"/>
              <a:t>      3. Руководство и контроль за деятельностью мужского смотрового кабинета, работой и уровнем профессиональной подготовки медицинской сестры </a:t>
            </a:r>
            <a:r>
              <a:rPr lang="ru-RU" sz="2000" dirty="0">
                <a:solidFill>
                  <a:srgbClr val="FF0000"/>
                </a:solidFill>
              </a:rPr>
              <a:t>осуществляет заведующий поликлиническим отделением или главный врач поликлиники.</a:t>
            </a:r>
          </a:p>
          <a:p>
            <a:r>
              <a:rPr lang="ru-RU" sz="2000" dirty="0"/>
              <a:t>      4. Общее методическое руководство работой мужского смотрового кабинета осуществляет </a:t>
            </a:r>
            <a:r>
              <a:rPr lang="ru-RU" sz="2000" dirty="0">
                <a:solidFill>
                  <a:srgbClr val="FF0000"/>
                </a:solidFill>
              </a:rPr>
              <a:t>районный уролог, врач </a:t>
            </a:r>
            <a:r>
              <a:rPr lang="ru-RU" sz="2000" dirty="0" err="1">
                <a:solidFill>
                  <a:srgbClr val="FF0000"/>
                </a:solidFill>
              </a:rPr>
              <a:t>онкоуролог</a:t>
            </a:r>
            <a:r>
              <a:rPr lang="ru-RU" sz="2000" dirty="0">
                <a:solidFill>
                  <a:srgbClr val="FF0000"/>
                </a:solidFill>
              </a:rPr>
              <a:t> областного (городского) онкологического диспансера</a:t>
            </a:r>
            <a:r>
              <a:rPr lang="ru-RU" sz="2000" dirty="0" smtClean="0">
                <a:solidFill>
                  <a:srgbClr val="FF0000"/>
                </a:solidFill>
              </a:rPr>
              <a:t>.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50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0"/>
            <a:ext cx="8640960" cy="58772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smtClean="0"/>
              <a:t>                          </a:t>
            </a:r>
            <a:r>
              <a:rPr lang="ru-RU" sz="1500" dirty="0" smtClean="0"/>
              <a:t>Основными </a:t>
            </a:r>
            <a:r>
              <a:rPr lang="ru-RU" sz="1500" dirty="0"/>
              <a:t>задачами мужского смотрового кабинета являются:</a:t>
            </a:r>
          </a:p>
          <a:p>
            <a:r>
              <a:rPr lang="ru-RU" sz="1500" dirty="0"/>
              <a:t>      обязательный профилактический осмотр всех мужчин, </a:t>
            </a:r>
            <a:r>
              <a:rPr lang="ru-RU" sz="1500" dirty="0">
                <a:solidFill>
                  <a:srgbClr val="FF0000"/>
                </a:solidFill>
              </a:rPr>
              <a:t>обратившихся впервые в течение года в амбулаторно-поликлинические организации, </a:t>
            </a:r>
            <a:r>
              <a:rPr lang="ru-RU" sz="1500" dirty="0"/>
              <a:t>независимо от возраста и характера заболевания, в целях раннего выявления хронических, предопухолевых заболеваний;</a:t>
            </a:r>
          </a:p>
          <a:p>
            <a:r>
              <a:rPr lang="ru-RU" sz="1500" dirty="0"/>
              <a:t>      </a:t>
            </a:r>
            <a:r>
              <a:rPr lang="ru-RU" sz="1500" dirty="0">
                <a:solidFill>
                  <a:srgbClr val="FF0000"/>
                </a:solidFill>
              </a:rPr>
              <a:t>профилактический осмотр включает осмотр кожных покровов и видимых слизистых оболочек, периферических лимфоузлов, осмотр и пальпацию грудных желез, наружных половых органов (половой член, органы мошонки – яички и придатки яичек), пальцевое ректальное исследование прямой кишки с осмотром предстательной железы и </a:t>
            </a:r>
            <a:r>
              <a:rPr lang="ru-RU" sz="1500" dirty="0" err="1">
                <a:solidFill>
                  <a:srgbClr val="FF0000"/>
                </a:solidFill>
              </a:rPr>
              <a:t>семяных</a:t>
            </a:r>
            <a:r>
              <a:rPr lang="ru-RU" sz="1500" dirty="0">
                <a:solidFill>
                  <a:srgbClr val="FF0000"/>
                </a:solidFill>
              </a:rPr>
              <a:t> пузырьков (мужчинам старше 40 лет ежегодный осмотр), а также тщательный сбор анамнеза заболевания;</a:t>
            </a:r>
          </a:p>
          <a:p>
            <a:r>
              <a:rPr lang="ru-RU" sz="1500" dirty="0"/>
              <a:t>      направление цитологических материалов в централизованные цитологические лаборатории онкологического диспансера;</a:t>
            </a:r>
          </a:p>
          <a:p>
            <a:r>
              <a:rPr lang="ru-RU" sz="1500" dirty="0"/>
              <a:t>      направление лиц с подозрением на </a:t>
            </a:r>
            <a:r>
              <a:rPr lang="ru-RU" sz="1500" dirty="0" err="1"/>
              <a:t>онкозаболевание</a:t>
            </a:r>
            <a:r>
              <a:rPr lang="ru-RU" sz="1500" dirty="0"/>
              <a:t> и с выявленной злокачественной патологией гениталий и грудной железы к </a:t>
            </a:r>
            <a:r>
              <a:rPr lang="ru-RU" sz="1500" dirty="0" err="1"/>
              <a:t>онкоурологу</a:t>
            </a:r>
            <a:r>
              <a:rPr lang="ru-RU" sz="1500" dirty="0"/>
              <a:t> и </a:t>
            </a:r>
            <a:r>
              <a:rPr lang="ru-RU" sz="1500" dirty="0" err="1"/>
              <a:t>онкохирургу</a:t>
            </a:r>
            <a:r>
              <a:rPr lang="ru-RU" sz="1500" dirty="0"/>
              <a:t> областного онкологического диспансера для уточнения диагноза и лечения;</a:t>
            </a:r>
          </a:p>
          <a:p>
            <a:r>
              <a:rPr lang="ru-RU" sz="1500" dirty="0"/>
              <a:t>      выявленные больные с другой патологией гениталий направляются к урологу ЦРБ;</a:t>
            </a:r>
          </a:p>
          <a:p>
            <a:r>
              <a:rPr lang="ru-RU" sz="1500" dirty="0"/>
              <a:t>      проведение санитарно-просветительной и разъяснительной работы среди мужского населения, посещающих поликлинику;</a:t>
            </a:r>
          </a:p>
          <a:p>
            <a:r>
              <a:rPr lang="ru-RU" sz="1500" dirty="0"/>
              <a:t>      учет и регистрация проводимых профилактических осмотров и результатов цитологических исследований по установленным формам первичной медицинской документации.</a:t>
            </a:r>
          </a:p>
          <a:p>
            <a:r>
              <a:rPr lang="ru-RU" sz="1500" dirty="0"/>
              <a:t>      </a:t>
            </a:r>
            <a:r>
              <a:rPr lang="ru-RU" sz="1500" dirty="0" smtClean="0"/>
              <a:t>. </a:t>
            </a:r>
            <a:r>
              <a:rPr lang="ru-RU" sz="1500" dirty="0">
                <a:solidFill>
                  <a:srgbClr val="FF0000"/>
                </a:solidFill>
              </a:rPr>
              <a:t>Мужской смотровой кабинет должен быть расположен отдельно, а не совмещен с урологическим кабинетом. Для кабинета выделяется отдельная комната с хорошим освещением, специальным оборудованием (цистоскоп, кресло для проведения цистоскопии и др.) и инструментарием.</a:t>
            </a:r>
          </a:p>
        </p:txBody>
      </p:sp>
    </p:spTree>
    <p:extLst>
      <p:ext uri="{BB962C8B-B14F-4D97-AF65-F5344CB8AC3E}">
        <p14:creationId xmlns:p14="http://schemas.microsoft.com/office/powerpoint/2010/main" val="245186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332656"/>
            <a:ext cx="8291264" cy="6408712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Приказ Министра здравоохранения Республики Казахстан от 2 августа 2013 года № 452. Зарегистрирован в Министерстве юстиции Республики Казахстан 10 сентября 2013 года № 8687</a:t>
            </a:r>
          </a:p>
          <a:p>
            <a:endParaRPr lang="ru-RU" dirty="0"/>
          </a:p>
          <a:p>
            <a:r>
              <a:rPr lang="ru-RU" dirty="0"/>
              <a:t>      В соответствии с подпунктом 16) пункта 16 Положения о Министерстве здравоохранения Республики Казахстан утвержденного постановлением Правительства Республики Казахстан от 28 октября 2004 года № 1117, ПРИКАЗЫВАЮ:</a:t>
            </a:r>
          </a:p>
          <a:p>
            <a:r>
              <a:rPr lang="ru-RU" dirty="0"/>
              <a:t>      1. Утвердить прилагаемый стандарт «Организация оказания онкологической помощи населению Республики Казахстан», согласно приложению к настоящему приказу.</a:t>
            </a:r>
          </a:p>
          <a:p>
            <a:r>
              <a:rPr lang="ru-RU" dirty="0"/>
              <a:t>      2. Департаменту стратегического развития Министерства здравоохранения Республики Казахстан (</a:t>
            </a:r>
            <a:r>
              <a:rPr lang="ru-RU" dirty="0" err="1"/>
              <a:t>Шоранов</a:t>
            </a:r>
            <a:r>
              <a:rPr lang="ru-RU" dirty="0"/>
              <a:t> М.Е.):</a:t>
            </a:r>
          </a:p>
          <a:p>
            <a:r>
              <a:rPr lang="ru-RU" dirty="0"/>
              <a:t>      1) обеспечить государственную регистрацию настоящего приказа в Министерстве юстиции Республики Казахстан;</a:t>
            </a:r>
          </a:p>
          <a:p>
            <a:r>
              <a:rPr lang="ru-RU" dirty="0"/>
              <a:t>      2) после государственной регистрации настоящего приказа обеспечить его размещение на </a:t>
            </a:r>
            <a:r>
              <a:rPr lang="ru-RU" dirty="0" err="1"/>
              <a:t>интернет-ресурсе</a:t>
            </a:r>
            <a:r>
              <a:rPr lang="ru-RU" dirty="0"/>
              <a:t> Министерства здравоохранения Республики Казахстан.</a:t>
            </a:r>
          </a:p>
          <a:p>
            <a:r>
              <a:rPr lang="ru-RU" dirty="0"/>
              <a:t>      3. Департаменту юридической службы Министерства здравоохранения Республики Казахстан (</a:t>
            </a:r>
            <a:r>
              <a:rPr lang="ru-RU" dirty="0" err="1"/>
              <a:t>Асаинова</a:t>
            </a:r>
            <a:r>
              <a:rPr lang="ru-RU" dirty="0"/>
              <a:t> Д.Е.) обеспечить официальное опубликование настоящего приказа в средствах массовой информации после его государственной регистрации.</a:t>
            </a:r>
          </a:p>
          <a:p>
            <a:r>
              <a:rPr lang="ru-RU" dirty="0"/>
              <a:t>      4. Контроль за исполнением настоящего приказа возложить на Вице-министра здравоохранения Республики Казахстан </a:t>
            </a:r>
            <a:r>
              <a:rPr lang="ru-RU" dirty="0" err="1"/>
              <a:t>Байжунусова</a:t>
            </a:r>
            <a:r>
              <a:rPr lang="ru-RU" dirty="0"/>
              <a:t> Э.А.</a:t>
            </a:r>
          </a:p>
          <a:p>
            <a:r>
              <a:rPr lang="ru-RU" dirty="0"/>
              <a:t>      5. Настоящий приказ вводится в действие со дня его первого официального опубликования.</a:t>
            </a:r>
          </a:p>
          <a:p>
            <a:endParaRPr lang="ru-RU" dirty="0"/>
          </a:p>
          <a:p>
            <a:r>
              <a:rPr lang="ru-RU" dirty="0"/>
              <a:t>      Министр                                    С. </a:t>
            </a:r>
            <a:r>
              <a:rPr lang="ru-RU" dirty="0" err="1"/>
              <a:t>Каирбекова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28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332656"/>
            <a:ext cx="8219256" cy="6120680"/>
          </a:xfrm>
        </p:spPr>
        <p:txBody>
          <a:bodyPr>
            <a:normAutofit/>
          </a:bodyPr>
          <a:lstStyle/>
          <a:p>
            <a:r>
              <a:rPr lang="ru-RU" dirty="0"/>
              <a:t>Стандарт организации оказания онкологической помощи населению Республики Казахстан (далее - Стандарт) разработан в соответствии с подпунктом 16) пункта 16 Положения о Министерстве здравоохранения Республики Казахстан утвержденного постановлением Правительства Республики Казахстан от 28 октября 2004 года № 1117.</a:t>
            </a:r>
          </a:p>
          <a:p>
            <a:r>
              <a:rPr lang="ru-RU" dirty="0"/>
              <a:t>      2. </a:t>
            </a:r>
            <a:r>
              <a:rPr lang="ru-RU" dirty="0">
                <a:solidFill>
                  <a:srgbClr val="FF0000"/>
                </a:solidFill>
              </a:rPr>
              <a:t>Настоящий Стандарт устанавливает требования к порядку оказания медицинской помощи онкологическим больным на амбулаторно-поликлиническом, стационарном и </a:t>
            </a:r>
            <a:r>
              <a:rPr lang="ru-RU" dirty="0" err="1">
                <a:solidFill>
                  <a:srgbClr val="FF0000"/>
                </a:solidFill>
              </a:rPr>
              <a:t>стационарозамещающем</a:t>
            </a:r>
            <a:r>
              <a:rPr lang="ru-RU" dirty="0">
                <a:solidFill>
                  <a:srgbClr val="FF0000"/>
                </a:solidFill>
              </a:rPr>
              <a:t> уровнях.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538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88640"/>
            <a:ext cx="8363272" cy="6408712"/>
          </a:xfrm>
        </p:spPr>
        <p:txBody>
          <a:bodyPr>
            <a:normAutofit fontScale="25000" lnSpcReduction="20000"/>
          </a:bodyPr>
          <a:lstStyle/>
          <a:p>
            <a:r>
              <a:rPr lang="ru-RU" sz="5200" b="1" dirty="0"/>
              <a:t>К медицинским организациям, оказывающим онкологическую помощь, относятся:</a:t>
            </a:r>
          </a:p>
          <a:p>
            <a:r>
              <a:rPr lang="ru-RU" sz="5200" dirty="0"/>
              <a:t>      1) Республиканское государственное предприятие на праве хозяйственного ведения «Казахский научно-исследовательский институт онкологии и радиологии» Министерства здравоохранения Республики Казахстан (далее – КазНИИОиР); </a:t>
            </a:r>
          </a:p>
          <a:p>
            <a:r>
              <a:rPr lang="ru-RU" sz="5200" dirty="0"/>
              <a:t>      2) областные, региональные, городские онкологические диспансеры, центры и онкологические отделения многопрофильных клиник (далее – онкологические организации);</a:t>
            </a:r>
          </a:p>
          <a:p>
            <a:r>
              <a:rPr lang="ru-RU" sz="5200" dirty="0">
                <a:solidFill>
                  <a:srgbClr val="FF0000"/>
                </a:solidFill>
              </a:rPr>
              <a:t>      3) медицинские организации, в структуре которых, в зависимости от возложенных на них функций, организовываются: </a:t>
            </a:r>
          </a:p>
          <a:p>
            <a:r>
              <a:rPr lang="ru-RU" sz="5200" dirty="0">
                <a:solidFill>
                  <a:srgbClr val="FF0000"/>
                </a:solidFill>
              </a:rPr>
              <a:t>      </a:t>
            </a:r>
          </a:p>
          <a:p>
            <a:r>
              <a:rPr lang="ru-RU" sz="5200" dirty="0" smtClean="0"/>
              <a:t>специализированный </a:t>
            </a:r>
            <a:r>
              <a:rPr lang="ru-RU" sz="5200" dirty="0"/>
              <a:t>консультативно-диагностический отдел (далее - СКДО) создается в составе КазНИИОиР. Региональное специализированное консультативно-диагностическое отделение (далее - </a:t>
            </a:r>
            <a:r>
              <a:rPr lang="ru-RU" sz="5200" dirty="0" err="1"/>
              <a:t>рСКДО</a:t>
            </a:r>
            <a:r>
              <a:rPr lang="ru-RU" sz="5200" dirty="0"/>
              <a:t>) в составе областной, региональной, городской онкологической организации; </a:t>
            </a:r>
          </a:p>
          <a:p>
            <a:r>
              <a:rPr lang="ru-RU" sz="5200" dirty="0"/>
              <a:t>      </a:t>
            </a:r>
            <a:r>
              <a:rPr lang="ru-RU" sz="5200" dirty="0">
                <a:solidFill>
                  <a:srgbClr val="FF0000"/>
                </a:solidFill>
              </a:rPr>
              <a:t>отделение (кабинет) восстановительного лечения и реабилитации онкологических больных, создается в составе онкологической организации, многопрофильной больницы (взрослой, детской), амбулаторно-поликлинической организации;</a:t>
            </a:r>
          </a:p>
          <a:p>
            <a:r>
              <a:rPr lang="ru-RU" sz="5200" dirty="0" smtClean="0"/>
              <a:t>отделение </a:t>
            </a:r>
            <a:r>
              <a:rPr lang="ru-RU" sz="5200" dirty="0"/>
              <a:t>(центр) паллиативной помощи в составе онкологического диспансера, многопрофильной больницы (взрослой, детской), а также как самостоятельное юридическое лицо. </a:t>
            </a:r>
          </a:p>
          <a:p>
            <a:r>
              <a:rPr lang="ru-RU" sz="5200" dirty="0" smtClean="0"/>
              <a:t>эндоскопическое </a:t>
            </a:r>
            <a:r>
              <a:rPr lang="ru-RU" sz="5200" dirty="0"/>
              <a:t>отделение (кабинет) создается в составе КазНИИОиР, онкологического диспансера, многопрофильной больницы (областной, городской, районной) на 100 коек и более, в амбулаторно-поликлинических организациях, обслуживающих 50 и более тысяч населения; </a:t>
            </a:r>
          </a:p>
          <a:p>
            <a:r>
              <a:rPr lang="ru-RU" sz="5200" dirty="0"/>
              <a:t>      </a:t>
            </a:r>
            <a:r>
              <a:rPr lang="ru-RU" sz="5200" dirty="0">
                <a:solidFill>
                  <a:srgbClr val="FF0000"/>
                </a:solidFill>
              </a:rPr>
              <a:t>онкологический кабинет создается в составе поликлиники (городской, районной), центральных районных больниц, консультативно-диагностических центров, консультативно-диагностических отделений многопрофильной больницы;</a:t>
            </a:r>
          </a:p>
          <a:p>
            <a:r>
              <a:rPr lang="ru-RU" sz="5200" dirty="0">
                <a:solidFill>
                  <a:srgbClr val="FF0000"/>
                </a:solidFill>
              </a:rPr>
              <a:t>      маммологический кабинет создается в составе поликлиники (городской, районной), консультативно-диагностической поликлиники (центра), консультативно-диагностических отделений многопрофильной больницы, в соответствие с утвержденными штатными нормативами;</a:t>
            </a:r>
          </a:p>
          <a:p>
            <a:r>
              <a:rPr lang="ru-RU" sz="5200" dirty="0">
                <a:solidFill>
                  <a:srgbClr val="FF0000"/>
                </a:solidFill>
              </a:rPr>
              <a:t>      смотровой кабинет (женский, мужской) создается в составе поликлиники (городской, районной), консультативно-диагностических центров, консультативно-диагностических отделений многопрофильной больницы (приложение 1 к настоящему Стандарту);</a:t>
            </a:r>
          </a:p>
          <a:p>
            <a:r>
              <a:rPr lang="ru-RU" sz="5200" dirty="0">
                <a:solidFill>
                  <a:srgbClr val="FF0000"/>
                </a:solidFill>
              </a:rPr>
              <a:t>      проктологический кабинет в составе консультативно-диагностической поликлиники (центра), консультативно-диагностических отделений многопрофильной больницы;</a:t>
            </a:r>
          </a:p>
          <a:p>
            <a:r>
              <a:rPr lang="ru-RU" sz="5200" dirty="0" smtClean="0">
                <a:solidFill>
                  <a:srgbClr val="FF0000"/>
                </a:solidFill>
              </a:rPr>
              <a:t>кабинет </a:t>
            </a:r>
            <a:r>
              <a:rPr lang="ru-RU" sz="5200" dirty="0">
                <a:solidFill>
                  <a:srgbClr val="FF0000"/>
                </a:solidFill>
              </a:rPr>
              <a:t>противоболевой терапии создается в составе онкологических организаций, самостоятельных амбулаторно-поликлинических организаций;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70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260648"/>
            <a:ext cx="7772400" cy="575915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 </a:t>
            </a:r>
            <a:r>
              <a:rPr lang="ru-RU" dirty="0" smtClean="0"/>
              <a:t>Оказание </a:t>
            </a:r>
            <a:r>
              <a:rPr lang="ru-RU" dirty="0"/>
              <a:t>онкологической помощи осуществляется в следующих формах медицинской помощи:</a:t>
            </a:r>
          </a:p>
          <a:p>
            <a:r>
              <a:rPr lang="ru-RU" dirty="0"/>
              <a:t>      1) амбулаторно-поликлинической;</a:t>
            </a:r>
          </a:p>
          <a:p>
            <a:r>
              <a:rPr lang="ru-RU" dirty="0"/>
              <a:t>      2) стационарной;</a:t>
            </a:r>
          </a:p>
          <a:p>
            <a:r>
              <a:rPr lang="ru-RU" dirty="0"/>
              <a:t>      3) </a:t>
            </a:r>
            <a:r>
              <a:rPr lang="ru-RU" dirty="0" err="1"/>
              <a:t>стационарозамещающей</a:t>
            </a:r>
            <a:r>
              <a:rPr lang="ru-RU" dirty="0"/>
              <a:t>;</a:t>
            </a:r>
          </a:p>
          <a:p>
            <a:r>
              <a:rPr lang="ru-RU" dirty="0"/>
              <a:t>      4) восстановительного лечения и медицинской реабилитации;</a:t>
            </a:r>
          </a:p>
          <a:p>
            <a:r>
              <a:rPr lang="ru-RU" dirty="0"/>
              <a:t>      5) паллиативной помощи и сестринского ухода.</a:t>
            </a:r>
          </a:p>
          <a:p>
            <a:r>
              <a:rPr lang="ru-RU" dirty="0" smtClean="0"/>
              <a:t>Медицинская </a:t>
            </a:r>
            <a:r>
              <a:rPr lang="ru-RU" dirty="0"/>
              <a:t>помощь больным с онкологическими заболеваниями оказывается в рамках гарантированного объема бесплатной медицинской помощи.</a:t>
            </a:r>
          </a:p>
          <a:p>
            <a:r>
              <a:rPr lang="ru-RU" dirty="0"/>
              <a:t>   </a:t>
            </a:r>
            <a:r>
              <a:rPr lang="ru-RU" dirty="0" smtClean="0"/>
              <a:t>Оказание </a:t>
            </a:r>
            <a:r>
              <a:rPr lang="ru-RU" dirty="0"/>
              <a:t>медицинской помощи больным с онкологическими заболеваниями осуществляется в амбулаторно-поликлинических и стационарных организациях здравоохранения.</a:t>
            </a:r>
          </a:p>
        </p:txBody>
      </p:sp>
    </p:spTree>
    <p:extLst>
      <p:ext uri="{BB962C8B-B14F-4D97-AF65-F5344CB8AC3E}">
        <p14:creationId xmlns:p14="http://schemas.microsoft.com/office/powerpoint/2010/main" val="324312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260648"/>
            <a:ext cx="8291264" cy="612068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>
                <a:solidFill>
                  <a:srgbClr val="FF0000"/>
                </a:solidFill>
              </a:rPr>
              <a:t>Онкологическая помощь включает в себя: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на </a:t>
            </a:r>
            <a:r>
              <a:rPr lang="ru-RU" dirty="0">
                <a:solidFill>
                  <a:srgbClr val="FF0000"/>
                </a:solidFill>
              </a:rPr>
              <a:t>амбулаторно-поликлиническом уровне:</a:t>
            </a:r>
          </a:p>
          <a:p>
            <a:r>
              <a:rPr lang="ru-RU" dirty="0"/>
              <a:t>      осмотр врачом с целью определения состояния пациента и установления диагноза;</a:t>
            </a:r>
          </a:p>
          <a:p>
            <a:r>
              <a:rPr lang="ru-RU" dirty="0"/>
              <a:t>      лабораторное и инструментальное обследование граждан с целью верификации диагноза; </a:t>
            </a:r>
          </a:p>
          <a:p>
            <a:r>
              <a:rPr lang="ru-RU" dirty="0"/>
              <a:t>      отбор и направление на госпитализацию в онкологическую организацию для предоставления специализированной и высокоспециализированной медицинской помощи;</a:t>
            </a:r>
          </a:p>
          <a:p>
            <a:r>
              <a:rPr lang="ru-RU" dirty="0"/>
              <a:t>      динамическое наблюдение за онкологическими больными;</a:t>
            </a:r>
          </a:p>
          <a:p>
            <a:r>
              <a:rPr lang="ru-RU" dirty="0"/>
              <a:t>      оформление медицинской документации установленной формы.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573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88640"/>
            <a:ext cx="7772400" cy="583116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Организация ранней диагностики и проведения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систематического диспансерного наблюдения за онкологическими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больными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Формирование </a:t>
            </a:r>
            <a:r>
              <a:rPr lang="ru-RU" dirty="0">
                <a:solidFill>
                  <a:srgbClr val="FF0000"/>
                </a:solidFill>
              </a:rPr>
              <a:t>групп </a:t>
            </a:r>
            <a:r>
              <a:rPr lang="ru-RU" dirty="0"/>
              <a:t>риска развития онкологических заболеваний с последующим их оздоровлением проводится в организациях здравоохранения, оказывающих первичную медико-санитарную помощь, участковыми врачами, врачами общей практики, профильными специалистами первичной медико-санитарной помощи (далее – специалисты ПМСП), во взаимодействии с врачами онкологами. 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Специалисты </a:t>
            </a:r>
            <a:r>
              <a:rPr lang="ru-RU" dirty="0">
                <a:solidFill>
                  <a:srgbClr val="FF0000"/>
                </a:solidFill>
              </a:rPr>
              <a:t>ПМСП принимают участие в раннем выявлении злокачественных новообразований, в том числе в скрининговых обследованиях,</a:t>
            </a:r>
            <a:r>
              <a:rPr lang="ru-RU" dirty="0"/>
              <a:t> проводят информационно-образовательную работу среди прикрепленного населения по повышению онкологической настороженности. </a:t>
            </a:r>
          </a:p>
          <a:p>
            <a:r>
              <a:rPr lang="ru-RU" dirty="0"/>
              <a:t>      </a:t>
            </a:r>
            <a:r>
              <a:rPr lang="ru-RU" dirty="0" smtClean="0">
                <a:solidFill>
                  <a:srgbClr val="FF0000"/>
                </a:solidFill>
              </a:rPr>
              <a:t>При </a:t>
            </a:r>
            <a:r>
              <a:rPr lang="ru-RU" dirty="0">
                <a:solidFill>
                  <a:srgbClr val="FF0000"/>
                </a:solidFill>
              </a:rPr>
              <a:t>подозрении или выявлении опухолевого заболевания специалисты ПМСП направляют пациента в онкологический кабинет поликлиники (городской, районной). </a:t>
            </a:r>
            <a:r>
              <a:rPr lang="ru-RU" dirty="0"/>
              <a:t>После осмотра и проведения необходимых исследований врач онкологического кабинета решает вопрос о направлении пациента в онкологический диспансер, для подтверждения диагноза и определения последующей тактики ведения и лечения. </a:t>
            </a:r>
          </a:p>
          <a:p>
            <a:r>
              <a:rPr lang="ru-RU" dirty="0"/>
              <a:t>      </a:t>
            </a:r>
            <a:r>
              <a:rPr lang="ru-RU" dirty="0" smtClean="0"/>
              <a:t> </a:t>
            </a:r>
            <a:r>
              <a:rPr lang="ru-RU" dirty="0"/>
              <a:t>Срок обследования пациента на уровне первичной медико-санитарной помощи (далее-ПМСП) </a:t>
            </a:r>
            <a:r>
              <a:rPr lang="ru-RU" dirty="0">
                <a:solidFill>
                  <a:srgbClr val="FF0000"/>
                </a:solidFill>
              </a:rPr>
              <a:t>от 3 до 5 </a:t>
            </a:r>
            <a:r>
              <a:rPr lang="ru-RU" dirty="0"/>
              <a:t>рабочих дней. </a:t>
            </a:r>
          </a:p>
          <a:p>
            <a:r>
              <a:rPr lang="ru-RU" dirty="0"/>
              <a:t>      Срок до обследования пациента в онкологическом кабинете – </a:t>
            </a:r>
            <a:r>
              <a:rPr lang="ru-RU" dirty="0">
                <a:solidFill>
                  <a:srgbClr val="FF0000"/>
                </a:solidFill>
              </a:rPr>
              <a:t>7 рабочих дней.</a:t>
            </a:r>
          </a:p>
        </p:txBody>
      </p:sp>
    </p:spTree>
    <p:extLst>
      <p:ext uri="{BB962C8B-B14F-4D97-AF65-F5344CB8AC3E}">
        <p14:creationId xmlns:p14="http://schemas.microsoft.com/office/powerpoint/2010/main" val="171770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548680"/>
            <a:ext cx="7772400" cy="547112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На каждого пациента, с впервые в жизни установленным диагнозом злокачественного новообразования, заполняется статистическая форма </a:t>
            </a:r>
            <a:r>
              <a:rPr lang="ru-RU" dirty="0">
                <a:solidFill>
                  <a:srgbClr val="FF0000"/>
                </a:solidFill>
              </a:rPr>
              <a:t>«Извещение о больном с впервые в жизни установленным диагнозом рака или другого злокачественного новообразования» (форма № 090/у, утвержденная Приказом № 907) (далее - форма № 090/у). </a:t>
            </a:r>
          </a:p>
          <a:p>
            <a:r>
              <a:rPr lang="ru-RU" dirty="0"/>
              <a:t>      21. Указанная статистическая форма в обязательном порядке </a:t>
            </a:r>
            <a:r>
              <a:rPr lang="ru-RU" dirty="0">
                <a:solidFill>
                  <a:srgbClr val="FF0000"/>
                </a:solidFill>
              </a:rPr>
              <a:t>заполняется врачами медицинских организаций, выявивших данный случай злокачественного новообразования, независимо от формы собственности и ведомственной принадлежности, и в трехдневный срок направляется в онкологическую организацию по месту постоянного проживания пациента. 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На </a:t>
            </a:r>
            <a:r>
              <a:rPr lang="ru-RU" dirty="0"/>
              <a:t>каждого пациента с впервые в жизни установленным диагнозом злокачественного новообразования </a:t>
            </a:r>
            <a:r>
              <a:rPr lang="ru-RU" dirty="0">
                <a:solidFill>
                  <a:srgbClr val="FF0000"/>
                </a:solidFill>
              </a:rPr>
              <a:t>IV стадии </a:t>
            </a:r>
            <a:r>
              <a:rPr lang="ru-RU" dirty="0"/>
              <a:t>заболевания и при визуально доступных локализациях III стадии заполняется статистическая форма «Протокол на случай выявления у больного запущенной формы злокачественного новообразования (клиническая группа IV)» (</a:t>
            </a:r>
            <a:r>
              <a:rPr lang="ru-RU" dirty="0">
                <a:solidFill>
                  <a:srgbClr val="FF0000"/>
                </a:solidFill>
              </a:rPr>
              <a:t>форма № 027-2/у, утвержденная Приказом № 907) (далее – форма № 027-2/у).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985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88640"/>
            <a:ext cx="8363272" cy="5831160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В организации ПМСП </a:t>
            </a:r>
            <a:r>
              <a:rPr lang="ru-RU" dirty="0"/>
              <a:t>проводится разбор всех выявленных запущенных случаев злокачественных новообразований с оформлением Протоколов разбора запущенных случаев злокачественного новообразования </a:t>
            </a:r>
            <a:r>
              <a:rPr lang="ru-RU" dirty="0">
                <a:solidFill>
                  <a:srgbClr val="FF0000"/>
                </a:solidFill>
              </a:rPr>
              <a:t>(далее – Протокол разбора),</a:t>
            </a:r>
            <a:r>
              <a:rPr lang="ru-RU" dirty="0"/>
              <a:t> которые предоставляются в территориальную онкологическую организацию ежемесячно в срок </a:t>
            </a:r>
            <a:r>
              <a:rPr lang="ru-RU" dirty="0">
                <a:solidFill>
                  <a:srgbClr val="FF0000"/>
                </a:solidFill>
              </a:rPr>
              <a:t>до 10 числа месяца следующего за отчетным периодом. 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В Управлении здравоохранения  </a:t>
            </a:r>
            <a:r>
              <a:rPr lang="ru-RU" dirty="0"/>
              <a:t>создается постоянно действующая комиссия </a:t>
            </a:r>
            <a:r>
              <a:rPr lang="ru-RU" dirty="0">
                <a:solidFill>
                  <a:srgbClr val="FF0000"/>
                </a:solidFill>
              </a:rPr>
              <a:t>для разбора запущенных случаев </a:t>
            </a:r>
            <a:r>
              <a:rPr lang="ru-RU" dirty="0"/>
              <a:t>онкологических заболеваний </a:t>
            </a:r>
            <a:r>
              <a:rPr lang="ru-RU" dirty="0">
                <a:solidFill>
                  <a:srgbClr val="FF0000"/>
                </a:solidFill>
              </a:rPr>
              <a:t>(далее – Комиссия</a:t>
            </a:r>
            <a:r>
              <a:rPr lang="ru-RU" dirty="0"/>
              <a:t>), в состав которой включаются специалисты Управления здравоохранения, курирующие вопросы оказания первичной медико-санитарной помощи (далее – ПМСП), руководитель и специалисты онкологической службы, внештатные специалисты Управлений здравоохранения по профилю запущенной локализации онкологических заболеваний, представители территориальных департаментов КОМУ и ККМФД (по согласованию).</a:t>
            </a:r>
          </a:p>
        </p:txBody>
      </p:sp>
    </p:spTree>
    <p:extLst>
      <p:ext uri="{BB962C8B-B14F-4D97-AF65-F5344CB8AC3E}">
        <p14:creationId xmlns:p14="http://schemas.microsoft.com/office/powerpoint/2010/main" val="5172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35</TotalTime>
  <Words>2516</Words>
  <Application>Microsoft Office PowerPoint</Application>
  <PresentationFormat>Экран (4:3)</PresentationFormat>
  <Paragraphs>123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Справедливость</vt:lpstr>
      <vt:lpstr>Страндарт организации оказания онкологической помощи населению РК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Страндарт организации оказания онкологической помощи населению РК</dc:title>
  <dc:creator>ood</dc:creator>
  <cp:lastModifiedBy>ood</cp:lastModifiedBy>
  <cp:revision>6</cp:revision>
  <dcterms:created xsi:type="dcterms:W3CDTF">2014-06-11T06:11:39Z</dcterms:created>
  <dcterms:modified xsi:type="dcterms:W3CDTF">2014-06-11T07:01:55Z</dcterms:modified>
</cp:coreProperties>
</file>