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9" r:id="rId3"/>
    <p:sldId id="286" r:id="rId4"/>
    <p:sldId id="277" r:id="rId5"/>
    <p:sldId id="300" r:id="rId6"/>
    <p:sldId id="279" r:id="rId7"/>
    <p:sldId id="301" r:id="rId8"/>
    <p:sldId id="294" r:id="rId9"/>
    <p:sldId id="281" r:id="rId10"/>
    <p:sldId id="304" r:id="rId11"/>
    <p:sldId id="295" r:id="rId12"/>
    <p:sldId id="302" r:id="rId13"/>
    <p:sldId id="296" r:id="rId14"/>
    <p:sldId id="303" r:id="rId15"/>
    <p:sldId id="290" r:id="rId16"/>
    <p:sldId id="291" r:id="rId17"/>
    <p:sldId id="297" r:id="rId18"/>
    <p:sldId id="298" r:id="rId19"/>
    <p:sldId id="299" r:id="rId20"/>
    <p:sldId id="305" r:id="rId21"/>
    <p:sldId id="293" r:id="rId22"/>
    <p:sldId id="306" r:id="rId23"/>
    <p:sldId id="307" r:id="rId24"/>
    <p:sldId id="30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4" autoAdjust="0"/>
    <p:restoredTop sz="86323" autoAdjust="0"/>
  </p:normalViewPr>
  <p:slideViewPr>
    <p:cSldViewPr>
      <p:cViewPr>
        <p:scale>
          <a:sx n="70" d="100"/>
          <a:sy n="70" d="100"/>
        </p:scale>
        <p:origin x="-11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8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40821801082484E-2"/>
          <c:y val="2.337838752814124E-2"/>
          <c:w val="0.90923175484827923"/>
          <c:h val="0.64230792017197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4.78289606239608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4128256513026052E-3"/>
                  <c:y val="-2.72179977259042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238476953907815E-2"/>
                  <c:y val="-3.0483581385333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207.7</c:v>
                </c:pt>
                <c:pt idx="1">
                  <c:v>120.9</c:v>
                </c:pt>
                <c:pt idx="2">
                  <c:v>178.6</c:v>
                </c:pt>
                <c:pt idx="3">
                  <c:v>215</c:v>
                </c:pt>
                <c:pt idx="4">
                  <c:v>99</c:v>
                </c:pt>
                <c:pt idx="5">
                  <c:v>68.400000000000006</c:v>
                </c:pt>
                <c:pt idx="6">
                  <c:v>97.5</c:v>
                </c:pt>
                <c:pt idx="7">
                  <c:v>135.5</c:v>
                </c:pt>
                <c:pt idx="8">
                  <c:v>134.30000000000001</c:v>
                </c:pt>
                <c:pt idx="9">
                  <c:v>106.6</c:v>
                </c:pt>
                <c:pt idx="10">
                  <c:v>84.6</c:v>
                </c:pt>
                <c:pt idx="11">
                  <c:v>152.19999999999999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2.3513878337666005E-2"/>
                  <c:y val="-2.9893100389975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635408753249503E-2"/>
                  <c:y val="-4.18503405459657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226556564937127E-2"/>
                  <c:y val="-5.7422560283999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032064128256513E-3"/>
                  <c:y val="-2.17739867038092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6961739610412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8436986682604878E-2"/>
                  <c:y val="-4.78289606239608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20442609415618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3513878337666005E-2"/>
                  <c:y val="2.9893100389975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0287321772728768E-2"/>
                  <c:y val="-5.0818270662958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208.1</c:v>
                </c:pt>
                <c:pt idx="1">
                  <c:v>134.4</c:v>
                </c:pt>
                <c:pt idx="2">
                  <c:v>210.7</c:v>
                </c:pt>
                <c:pt idx="3">
                  <c:v>153.19999999999999</c:v>
                </c:pt>
                <c:pt idx="4">
                  <c:v>124.1</c:v>
                </c:pt>
                <c:pt idx="5">
                  <c:v>91.5</c:v>
                </c:pt>
                <c:pt idx="6">
                  <c:v>92.9</c:v>
                </c:pt>
                <c:pt idx="7">
                  <c:v>125.5</c:v>
                </c:pt>
                <c:pt idx="8">
                  <c:v>115.3</c:v>
                </c:pt>
                <c:pt idx="9">
                  <c:v>93.8</c:v>
                </c:pt>
                <c:pt idx="10">
                  <c:v>116.7</c:v>
                </c:pt>
                <c:pt idx="11">
                  <c:v>137.9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9778560"/>
        <c:axId val="59777408"/>
      </c:barChart>
      <c:catAx>
        <c:axId val="5977856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/>
            </a:pPr>
            <a:endParaRPr lang="ru-RU"/>
          </a:p>
        </c:txPr>
        <c:crossAx val="59777408"/>
        <c:crosses val="autoZero"/>
        <c:auto val="1"/>
        <c:lblAlgn val="ctr"/>
        <c:lblOffset val="100"/>
        <c:noMultiLvlLbl val="0"/>
      </c:catAx>
      <c:valAx>
        <c:axId val="597774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59778560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1194218357975798"/>
          <c:y val="0.81499192133658671"/>
          <c:w val="7.8438577943288151E-2"/>
          <c:h val="0.14734748265281905"/>
        </c:manualLayout>
      </c:layout>
      <c:overlay val="0"/>
      <c:txPr>
        <a:bodyPr/>
        <a:lstStyle/>
        <a:p>
          <a:pPr>
            <a:defRPr sz="105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110725678625193E-2"/>
          <c:y val="3.5270536629727282E-2"/>
          <c:w val="0.94230768136274257"/>
          <c:h val="0.65889452493717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4.16833614714958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601009929916177E-16"/>
                  <c:y val="-1.99126620339676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Мангистауская область</c:v>
                </c:pt>
                <c:pt idx="1">
                  <c:v>АГП №1</c:v>
                </c:pt>
                <c:pt idx="2">
                  <c:v>АГП №2</c:v>
                </c:pt>
                <c:pt idx="3">
                  <c:v>ЖГП №1</c:v>
                </c:pt>
                <c:pt idx="4">
                  <c:v>ЖГП №2</c:v>
                </c:pt>
                <c:pt idx="5">
                  <c:v>Бейнеу</c:v>
                </c:pt>
                <c:pt idx="6">
                  <c:v>Каракия </c:v>
                </c:pt>
                <c:pt idx="7">
                  <c:v>Жетыбай</c:v>
                </c:pt>
                <c:pt idx="8">
                  <c:v>Мангистау рн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17.899999999999999</c:v>
                </c:pt>
                <c:pt idx="1">
                  <c:v>17</c:v>
                </c:pt>
                <c:pt idx="2">
                  <c:v>20</c:v>
                </c:pt>
                <c:pt idx="3">
                  <c:v>22.2</c:v>
                </c:pt>
                <c:pt idx="4">
                  <c:v>6.3</c:v>
                </c:pt>
                <c:pt idx="5">
                  <c:v>20</c:v>
                </c:pt>
                <c:pt idx="6">
                  <c:v>30</c:v>
                </c:pt>
                <c:pt idx="7">
                  <c:v>20</c:v>
                </c:pt>
                <c:pt idx="8">
                  <c:v>23</c:v>
                </c:pt>
                <c:pt idx="9">
                  <c:v>12.5</c:v>
                </c:pt>
                <c:pt idx="10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1.734730755330681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564871702204554E-2"/>
                  <c:y val="-9.6192372626528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79291651608239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901698590531314E-2"/>
                  <c:y val="-1.70679960291150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456089627755691E-2"/>
                  <c:y val="-2.8446660048525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010480664980123E-2"/>
                  <c:y val="-2.27573280388200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0238525478857967E-2"/>
                  <c:y val="-4.8096186313264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456089627755799E-2"/>
                  <c:y val="-2.9394882050142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0119262739428984E-2"/>
                  <c:y val="-8.53399801455752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Мангистауская область</c:v>
                </c:pt>
                <c:pt idx="1">
                  <c:v>АГП №1</c:v>
                </c:pt>
                <c:pt idx="2">
                  <c:v>АГП №2</c:v>
                </c:pt>
                <c:pt idx="3">
                  <c:v>ЖГП №1</c:v>
                </c:pt>
                <c:pt idx="4">
                  <c:v>ЖГП №2</c:v>
                </c:pt>
                <c:pt idx="5">
                  <c:v>Бейнеу</c:v>
                </c:pt>
                <c:pt idx="6">
                  <c:v>Каракия </c:v>
                </c:pt>
                <c:pt idx="7">
                  <c:v>Жетыбай</c:v>
                </c:pt>
                <c:pt idx="8">
                  <c:v>Мангистау рн</c:v>
                </c:pt>
                <c:pt idx="9">
                  <c:v>Мунайлы</c:v>
                </c:pt>
                <c:pt idx="10">
                  <c:v>Тупкараган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14.1</c:v>
                </c:pt>
                <c:pt idx="1">
                  <c:v>12.1</c:v>
                </c:pt>
                <c:pt idx="2">
                  <c:v>7.5</c:v>
                </c:pt>
                <c:pt idx="3">
                  <c:v>21</c:v>
                </c:pt>
                <c:pt idx="4">
                  <c:v>21.4</c:v>
                </c:pt>
                <c:pt idx="5">
                  <c:v>15</c:v>
                </c:pt>
                <c:pt idx="6">
                  <c:v>25</c:v>
                </c:pt>
                <c:pt idx="7">
                  <c:v>12.5</c:v>
                </c:pt>
                <c:pt idx="8">
                  <c:v>14.2</c:v>
                </c:pt>
                <c:pt idx="9">
                  <c:v>8.6</c:v>
                </c:pt>
                <c:pt idx="10">
                  <c:v>31.2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484992"/>
        <c:axId val="120486528"/>
      </c:barChart>
      <c:catAx>
        <c:axId val="120484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20486528"/>
        <c:crosses val="autoZero"/>
        <c:auto val="1"/>
        <c:lblAlgn val="ctr"/>
        <c:lblOffset val="100"/>
        <c:noMultiLvlLbl val="0"/>
      </c:catAx>
      <c:valAx>
        <c:axId val="1204865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20484992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2447478579091602"/>
          <c:y val="0.83786762970127593"/>
          <c:w val="6.6851560432430582E-2"/>
          <c:h val="0.12586759334510364"/>
        </c:manualLayout>
      </c:layout>
      <c:overlay val="0"/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112188583016314E-2"/>
          <c:y val="6.0869978259678097E-2"/>
          <c:w val="0.90131971652513698"/>
          <c:h val="0.53475163052414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РМЖ</c:v>
                </c:pt>
                <c:pt idx="1">
                  <c:v>Рак желудка</c:v>
                </c:pt>
                <c:pt idx="2">
                  <c:v>Рак легкого</c:v>
                </c:pt>
                <c:pt idx="3">
                  <c:v>щитовидная жел</c:v>
                </c:pt>
                <c:pt idx="4">
                  <c:v>Рак пищевода</c:v>
                </c:pt>
                <c:pt idx="5">
                  <c:v>РШМ </c:v>
                </c:pt>
                <c:pt idx="6">
                  <c:v>Рак кожи</c:v>
                </c:pt>
                <c:pt idx="7">
                  <c:v>Рак яичника</c:v>
                </c:pt>
                <c:pt idx="8">
                  <c:v>Рак полости рта</c:v>
                </c:pt>
                <c:pt idx="9">
                  <c:v>Рак поджел жел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80</c:v>
                </c:pt>
                <c:pt idx="1">
                  <c:v>70</c:v>
                </c:pt>
                <c:pt idx="2">
                  <c:v>89</c:v>
                </c:pt>
                <c:pt idx="3">
                  <c:v>18</c:v>
                </c:pt>
                <c:pt idx="4">
                  <c:v>48</c:v>
                </c:pt>
                <c:pt idx="5">
                  <c:v>41</c:v>
                </c:pt>
                <c:pt idx="6">
                  <c:v>43</c:v>
                </c:pt>
                <c:pt idx="7">
                  <c:v>28</c:v>
                </c:pt>
                <c:pt idx="8">
                  <c:v>27</c:v>
                </c:pt>
                <c:pt idx="9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РМЖ</c:v>
                </c:pt>
                <c:pt idx="1">
                  <c:v>Рак желудка</c:v>
                </c:pt>
                <c:pt idx="2">
                  <c:v>Рак легкого</c:v>
                </c:pt>
                <c:pt idx="3">
                  <c:v>щитовидная жел</c:v>
                </c:pt>
                <c:pt idx="4">
                  <c:v>Рак пищевода</c:v>
                </c:pt>
                <c:pt idx="5">
                  <c:v>РШМ </c:v>
                </c:pt>
                <c:pt idx="6">
                  <c:v>Рак кожи</c:v>
                </c:pt>
                <c:pt idx="7">
                  <c:v>Рак яичника</c:v>
                </c:pt>
                <c:pt idx="8">
                  <c:v>Рак полости рта</c:v>
                </c:pt>
                <c:pt idx="9">
                  <c:v>Рак поджел жел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135</c:v>
                </c:pt>
                <c:pt idx="1">
                  <c:v>83</c:v>
                </c:pt>
                <c:pt idx="2">
                  <c:v>78</c:v>
                </c:pt>
                <c:pt idx="3">
                  <c:v>43</c:v>
                </c:pt>
                <c:pt idx="4">
                  <c:v>42</c:v>
                </c:pt>
                <c:pt idx="5">
                  <c:v>39</c:v>
                </c:pt>
                <c:pt idx="6">
                  <c:v>34</c:v>
                </c:pt>
                <c:pt idx="7">
                  <c:v>32</c:v>
                </c:pt>
                <c:pt idx="8">
                  <c:v>29</c:v>
                </c:pt>
                <c:pt idx="9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48704"/>
        <c:axId val="101050240"/>
      </c:barChart>
      <c:catAx>
        <c:axId val="101048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1050240"/>
        <c:crosses val="autoZero"/>
        <c:auto val="1"/>
        <c:lblAlgn val="ctr"/>
        <c:lblOffset val="100"/>
        <c:noMultiLvlLbl val="0"/>
      </c:catAx>
      <c:valAx>
        <c:axId val="10105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1048704"/>
        <c:crosses val="autoZero"/>
        <c:crossBetween val="between"/>
      </c:valAx>
      <c:spPr>
        <a:solidFill>
          <a:srgbClr val="FFFF00"/>
        </a:solidFill>
        <a:ln>
          <a:solidFill>
            <a:srgbClr val="FFFF00"/>
          </a:solidFill>
        </a:ln>
      </c:spPr>
    </c:plotArea>
    <c:legend>
      <c:legendPos val="r"/>
      <c:layout>
        <c:manualLayout>
          <c:xMode val="edge"/>
          <c:yMode val="edge"/>
          <c:x val="0.92181540233524328"/>
          <c:y val="0.73769954509746616"/>
          <c:w val="6.948106135627595E-2"/>
          <c:h val="0.21137585180042751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1084641302175"/>
          <c:y val="3.5143219147569814E-2"/>
          <c:w val="0.88025306627727662"/>
          <c:h val="0.63284477023031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4"/>
              <c:layout>
                <c:manualLayout>
                  <c:x val="-2.879332829109957E-3"/>
                  <c:y val="-3.28824104289730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4456499368922578E-3"/>
                  <c:y val="9.90136898369316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565199495138168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565199495138062E-2"/>
                  <c:y val="-3.91931760668567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89.8</c:v>
                </c:pt>
                <c:pt idx="1">
                  <c:v>59.2</c:v>
                </c:pt>
                <c:pt idx="2">
                  <c:v>85.7</c:v>
                </c:pt>
                <c:pt idx="3">
                  <c:v>96.7</c:v>
                </c:pt>
                <c:pt idx="4">
                  <c:v>52.3</c:v>
                </c:pt>
                <c:pt idx="5">
                  <c:v>40</c:v>
                </c:pt>
                <c:pt idx="6">
                  <c:v>28.1</c:v>
                </c:pt>
                <c:pt idx="7">
                  <c:v>90.4</c:v>
                </c:pt>
                <c:pt idx="8">
                  <c:v>64.5</c:v>
                </c:pt>
                <c:pt idx="9">
                  <c:v>66.3</c:v>
                </c:pt>
                <c:pt idx="10">
                  <c:v>44.8</c:v>
                </c:pt>
                <c:pt idx="11">
                  <c:v>59.2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1.770799310224867E-2"/>
                  <c:y val="-5.87803085966201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659325285956782E-2"/>
                  <c:y val="-2.9390154298310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010849432030321E-2"/>
                  <c:y val="-2.24845387549531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14574956061835E-2"/>
                  <c:y val="-5.78598611453717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7586656582200189E-3"/>
                  <c:y val="-3.58717204679706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3296626429783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1933968509621049E-3"/>
                  <c:y val="-1.9862199868564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980916598197492E-2"/>
                  <c:y val="-2.19881406774011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684749053383866E-2"/>
                  <c:y val="-9.2825943316239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0185256727663286E-2"/>
                  <c:y val="-3.46759964523715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2986924654888155E-2"/>
                  <c:y val="5.24800445901491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 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86.1</c:v>
                </c:pt>
                <c:pt idx="1">
                  <c:v>57</c:v>
                </c:pt>
                <c:pt idx="2">
                  <c:v>69.900000000000006</c:v>
                </c:pt>
                <c:pt idx="3">
                  <c:v>53.1</c:v>
                </c:pt>
                <c:pt idx="4">
                  <c:v>64.099999999999994</c:v>
                </c:pt>
                <c:pt idx="5">
                  <c:v>42.1</c:v>
                </c:pt>
                <c:pt idx="6">
                  <c:v>52.7</c:v>
                </c:pt>
                <c:pt idx="7">
                  <c:v>77</c:v>
                </c:pt>
                <c:pt idx="8">
                  <c:v>83.8</c:v>
                </c:pt>
                <c:pt idx="9">
                  <c:v>55.2</c:v>
                </c:pt>
                <c:pt idx="10">
                  <c:v>46.7</c:v>
                </c:pt>
                <c:pt idx="11">
                  <c:v>78.2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589504"/>
        <c:axId val="97599488"/>
      </c:barChart>
      <c:catAx>
        <c:axId val="9758950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38100">
            <a:solidFill>
              <a:srgbClr val="FF0000"/>
            </a:solidFill>
          </a:ln>
        </c:spPr>
        <c:txPr>
          <a:bodyPr/>
          <a:lstStyle/>
          <a:p>
            <a:pPr>
              <a:defRPr sz="1000" b="1"/>
            </a:pPr>
            <a:endParaRPr lang="ru-RU"/>
          </a:p>
        </c:txPr>
        <c:crossAx val="97599488"/>
        <c:crosses val="autoZero"/>
        <c:auto val="1"/>
        <c:lblAlgn val="ctr"/>
        <c:lblOffset val="100"/>
        <c:noMultiLvlLbl val="0"/>
      </c:catAx>
      <c:valAx>
        <c:axId val="975994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97589504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85201837773944966"/>
          <c:y val="0.88991686108950863"/>
          <c:w val="0.14753142182744722"/>
          <c:h val="0.10972237652606501"/>
        </c:manualLayout>
      </c:layout>
      <c:overlay val="0"/>
      <c:spPr>
        <a:ln w="12700">
          <a:noFill/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32733502352823E-2"/>
          <c:y val="6.1995996755273397E-2"/>
          <c:w val="0.93090375850319063"/>
          <c:h val="0.637896594139324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желудок</c:v>
                </c:pt>
                <c:pt idx="1">
                  <c:v>легкие</c:v>
                </c:pt>
                <c:pt idx="2">
                  <c:v>пищевод</c:v>
                </c:pt>
                <c:pt idx="3">
                  <c:v>РМЖ</c:v>
                </c:pt>
                <c:pt idx="4">
                  <c:v>РШМ</c:v>
                </c:pt>
                <c:pt idx="5">
                  <c:v>язык и полость рта</c:v>
                </c:pt>
                <c:pt idx="6">
                  <c:v>ободочная кишка</c:v>
                </c:pt>
                <c:pt idx="7">
                  <c:v>печень</c:v>
                </c:pt>
                <c:pt idx="8">
                  <c:v>головной мозг и цнс</c:v>
                </c:pt>
                <c:pt idx="9">
                  <c:v>яичники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40</c:v>
                </c:pt>
                <c:pt idx="1">
                  <c:v>60</c:v>
                </c:pt>
                <c:pt idx="2">
                  <c:v>28</c:v>
                </c:pt>
                <c:pt idx="3">
                  <c:v>26</c:v>
                </c:pt>
                <c:pt idx="4">
                  <c:v>15</c:v>
                </c:pt>
                <c:pt idx="5">
                  <c:v>15</c:v>
                </c:pt>
                <c:pt idx="6">
                  <c:v>14</c:v>
                </c:pt>
                <c:pt idx="7">
                  <c:v>17</c:v>
                </c:pt>
                <c:pt idx="9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желудок</c:v>
                </c:pt>
                <c:pt idx="1">
                  <c:v>легкие</c:v>
                </c:pt>
                <c:pt idx="2">
                  <c:v>пищевод</c:v>
                </c:pt>
                <c:pt idx="3">
                  <c:v>РМЖ</c:v>
                </c:pt>
                <c:pt idx="4">
                  <c:v>РШМ</c:v>
                </c:pt>
                <c:pt idx="5">
                  <c:v>язык и полость рта</c:v>
                </c:pt>
                <c:pt idx="6">
                  <c:v>ободочная кишка</c:v>
                </c:pt>
                <c:pt idx="7">
                  <c:v>печень</c:v>
                </c:pt>
                <c:pt idx="8">
                  <c:v>головной мозг и цнс</c:v>
                </c:pt>
                <c:pt idx="9">
                  <c:v>яичники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55</c:v>
                </c:pt>
                <c:pt idx="1">
                  <c:v>55</c:v>
                </c:pt>
                <c:pt idx="2">
                  <c:v>38</c:v>
                </c:pt>
                <c:pt idx="3">
                  <c:v>21</c:v>
                </c:pt>
                <c:pt idx="4">
                  <c:v>19</c:v>
                </c:pt>
                <c:pt idx="5">
                  <c:v>17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7894656"/>
        <c:axId val="107896192"/>
      </c:barChart>
      <c:catAx>
        <c:axId val="107894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7896192"/>
        <c:crosses val="autoZero"/>
        <c:auto val="1"/>
        <c:lblAlgn val="ctr"/>
        <c:lblOffset val="100"/>
        <c:noMultiLvlLbl val="0"/>
      </c:catAx>
      <c:valAx>
        <c:axId val="107896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7894656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2713490390172448"/>
          <c:y val="0.79227462765047585"/>
          <c:w val="6.4120334348276548E-2"/>
          <c:h val="0.207725372349524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09489723929207E-2"/>
          <c:y val="3.979194780352955E-2"/>
          <c:w val="0.91094845498641086"/>
          <c:h val="0.63795223184456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2"/>
              <c:layout>
                <c:manualLayout>
                  <c:x val="0"/>
                  <c:y val="-2.20461615376069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302978596025212E-3"/>
                  <c:y val="-3.30692423064104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402861146968098E-3"/>
                  <c:y val="-3.30692423064103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75577019220086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280794292273388E-2"/>
                  <c:y val="-4.9603863459615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2690893578807665E-2"/>
                  <c:y val="-3.30692423064103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57.3</c:v>
                </c:pt>
                <c:pt idx="1">
                  <c:v>57.9</c:v>
                </c:pt>
                <c:pt idx="2">
                  <c:v>55.6</c:v>
                </c:pt>
                <c:pt idx="3">
                  <c:v>61.9</c:v>
                </c:pt>
                <c:pt idx="4">
                  <c:v>52.9</c:v>
                </c:pt>
                <c:pt idx="5">
                  <c:v>61</c:v>
                </c:pt>
                <c:pt idx="6">
                  <c:v>59.3</c:v>
                </c:pt>
                <c:pt idx="7">
                  <c:v>64.400000000000006</c:v>
                </c:pt>
                <c:pt idx="8">
                  <c:v>64</c:v>
                </c:pt>
                <c:pt idx="9">
                  <c:v>48.6</c:v>
                </c:pt>
                <c:pt idx="10">
                  <c:v>52.9</c:v>
                </c:pt>
                <c:pt idx="11">
                  <c:v>55.6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2.820198573068347E-3"/>
                  <c:y val="-1.92903913454060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51109215187591E-2"/>
                  <c:y val="-1.92903913454060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0504964326708677E-3"/>
                  <c:y val="-1.37788509610043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280794292273388E-2"/>
                  <c:y val="-3.5825012498611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2302978596025212E-3"/>
                  <c:y val="-1.8578664870569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51109215187591E-2"/>
                  <c:y val="-4.6848093267414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05049643267086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3.5825012498611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7.0504964326708677E-3"/>
                  <c:y val="-4.40923230752138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58.5</c:v>
                </c:pt>
                <c:pt idx="1">
                  <c:v>57.3</c:v>
                </c:pt>
                <c:pt idx="2">
                  <c:v>63</c:v>
                </c:pt>
                <c:pt idx="3">
                  <c:v>60.8</c:v>
                </c:pt>
                <c:pt idx="4">
                  <c:v>46.6</c:v>
                </c:pt>
                <c:pt idx="5">
                  <c:v>72</c:v>
                </c:pt>
                <c:pt idx="6">
                  <c:v>55</c:v>
                </c:pt>
                <c:pt idx="7">
                  <c:v>52.4</c:v>
                </c:pt>
                <c:pt idx="8">
                  <c:v>66.7</c:v>
                </c:pt>
                <c:pt idx="9">
                  <c:v>50</c:v>
                </c:pt>
                <c:pt idx="10">
                  <c:v>51.9</c:v>
                </c:pt>
                <c:pt idx="11">
                  <c:v>44.4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9622912"/>
        <c:axId val="59624448"/>
      </c:barChart>
      <c:catAx>
        <c:axId val="596229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0000"/>
            </a:solidFill>
          </a:ln>
        </c:spPr>
        <c:txPr>
          <a:bodyPr/>
          <a:lstStyle/>
          <a:p>
            <a:pPr>
              <a:defRPr sz="1200" b="1"/>
            </a:pPr>
            <a:endParaRPr lang="ru-RU"/>
          </a:p>
        </c:txPr>
        <c:crossAx val="59624448"/>
        <c:crosses val="autoZero"/>
        <c:auto val="1"/>
        <c:lblAlgn val="ctr"/>
        <c:lblOffset val="100"/>
        <c:noMultiLvlLbl val="0"/>
      </c:catAx>
      <c:valAx>
        <c:axId val="5962444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59622912"/>
        <c:crosses val="autoZero"/>
        <c:crossBetween val="between"/>
      </c:valAx>
      <c:spPr>
        <a:solidFill>
          <a:srgbClr val="FFFF00"/>
        </a:solidFill>
        <a:ln>
          <a:solidFill>
            <a:srgbClr val="FF0000"/>
          </a:solidFill>
        </a:ln>
      </c:spPr>
    </c:plotArea>
    <c:legend>
      <c:legendPos val="r"/>
      <c:layout>
        <c:manualLayout>
          <c:xMode val="edge"/>
          <c:yMode val="edge"/>
          <c:x val="0.90312828861246008"/>
          <c:y val="0.86680283516973022"/>
          <c:w val="8.8411115668334872E-2"/>
          <c:h val="0.1149800201763465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789439086648325E-2"/>
          <c:y val="3.2958859950305348E-2"/>
          <c:w val="0.92649431289466111"/>
          <c:h val="0.56792227867516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0"/>
              <c:layout>
                <c:manualLayout>
                  <c:x val="-1.1564871702204554E-2"/>
                  <c:y val="-4.8103726568822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564871702204554E-2"/>
                  <c:y val="-1.33657656185195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456089627755691E-2"/>
                  <c:y val="-2.2396100609632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673653776653363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0119262739428984E-2"/>
                  <c:y val="-1.19636177990804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0</c:v>
                </c:pt>
                <c:pt idx="1">
                  <c:v>14.8</c:v>
                </c:pt>
                <c:pt idx="2">
                  <c:v>18.3</c:v>
                </c:pt>
                <c:pt idx="3">
                  <c:v>20.6</c:v>
                </c:pt>
                <c:pt idx="4">
                  <c:v>8.5</c:v>
                </c:pt>
                <c:pt idx="5">
                  <c:v>17</c:v>
                </c:pt>
                <c:pt idx="6">
                  <c:v>5</c:v>
                </c:pt>
                <c:pt idx="7">
                  <c:v>8.9</c:v>
                </c:pt>
                <c:pt idx="8">
                  <c:v>8</c:v>
                </c:pt>
                <c:pt idx="9">
                  <c:v>8.1</c:v>
                </c:pt>
                <c:pt idx="10">
                  <c:v>15.6</c:v>
                </c:pt>
                <c:pt idx="11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4.3368268883267076E-3"/>
                  <c:y val="-3.20691510458817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010480664980123E-2"/>
                  <c:y val="-6.78343250765072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56089627755691E-2"/>
                  <c:y val="-3.45871115894602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19262739428984E-2"/>
                  <c:y val="3.8606811153779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368268883267076E-3"/>
                  <c:y val="4.93992730966399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736537766534151E-3"/>
                  <c:y val="-4.73756884155728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280448138778456E-3"/>
                  <c:y val="-3.7442945056600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82435851102277E-3"/>
                  <c:y val="1.03761334768380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734730755330683E-2"/>
                  <c:y val="-3.45871115894599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5901698590531262E-2"/>
                  <c:y val="-4.76311665252894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0</c:v>
                </c:pt>
                <c:pt idx="1">
                  <c:v>17.399999999999999</c:v>
                </c:pt>
                <c:pt idx="2">
                  <c:v>23.4</c:v>
                </c:pt>
                <c:pt idx="3">
                  <c:v>18.100000000000001</c:v>
                </c:pt>
                <c:pt idx="4">
                  <c:v>7.9</c:v>
                </c:pt>
                <c:pt idx="5">
                  <c:v>26.6</c:v>
                </c:pt>
                <c:pt idx="6">
                  <c:v>13.3</c:v>
                </c:pt>
                <c:pt idx="7">
                  <c:v>7.1</c:v>
                </c:pt>
                <c:pt idx="8">
                  <c:v>14.3</c:v>
                </c:pt>
                <c:pt idx="9">
                  <c:v>14.7</c:v>
                </c:pt>
                <c:pt idx="10">
                  <c:v>15.5</c:v>
                </c:pt>
                <c:pt idx="11">
                  <c:v>13.8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956032"/>
        <c:axId val="107783296"/>
      </c:barChart>
      <c:catAx>
        <c:axId val="100956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07783296"/>
        <c:crosses val="autoZero"/>
        <c:auto val="1"/>
        <c:lblAlgn val="ctr"/>
        <c:lblOffset val="100"/>
        <c:noMultiLvlLbl val="0"/>
      </c:catAx>
      <c:valAx>
        <c:axId val="10778329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00956032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89943843214032648"/>
          <c:y val="0.76363767086577805"/>
          <c:w val="9.1887914083020064E-2"/>
          <c:h val="0.19559529048816304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544278670760904E-2"/>
          <c:y val="5.044092751912075E-2"/>
          <c:w val="0.92566929563974854"/>
          <c:h val="0.4455793521950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5"/>
              <c:layout>
                <c:manualLayout>
                  <c:x val="-2.9395552221487847E-2"/>
                  <c:y val="-2.6460859977949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язык и полость рта</c:v>
                </c:pt>
                <c:pt idx="1">
                  <c:v>околоушная сл железа</c:v>
                </c:pt>
                <c:pt idx="2">
                  <c:v>прямая кишка</c:v>
                </c:pt>
                <c:pt idx="3">
                  <c:v>меланома</c:v>
                </c:pt>
                <c:pt idx="4">
                  <c:v>др ЗН кожи</c:v>
                </c:pt>
                <c:pt idx="5">
                  <c:v>молочная железа</c:v>
                </c:pt>
                <c:pt idx="6">
                  <c:v>наружные половые органы</c:v>
                </c:pt>
                <c:pt idx="7">
                  <c:v>шейка матки</c:v>
                </c:pt>
                <c:pt idx="8">
                  <c:v>яичка </c:v>
                </c:pt>
                <c:pt idx="9">
                  <c:v>щитовидная железа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7.8</c:v>
                </c:pt>
                <c:pt idx="1">
                  <c:v>0.9</c:v>
                </c:pt>
                <c:pt idx="2">
                  <c:v>3.2</c:v>
                </c:pt>
                <c:pt idx="3">
                  <c:v>1.8</c:v>
                </c:pt>
                <c:pt idx="4">
                  <c:v>20.3</c:v>
                </c:pt>
                <c:pt idx="5">
                  <c:v>36.9</c:v>
                </c:pt>
                <c:pt idx="6">
                  <c:v>0.9</c:v>
                </c:pt>
                <c:pt idx="7">
                  <c:v>18.899999999999999</c:v>
                </c:pt>
                <c:pt idx="8">
                  <c:v>0.9</c:v>
                </c:pt>
                <c:pt idx="9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1.6167437991297731E-2"/>
                  <c:y val="-2.20507166482910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8186656664463545E-3"/>
                  <c:y val="-2.20507166482910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75822088859514E-2"/>
                  <c:y val="-2.6460859977949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576886555041494E-2"/>
                  <c:y val="-8.8202866593163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8186656664463545E-3"/>
                  <c:y val="-2.6460859977949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6167553721818426E-2"/>
                  <c:y val="4.4101433296582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язык и полость рта</c:v>
                </c:pt>
                <c:pt idx="1">
                  <c:v>околоушная сл железа</c:v>
                </c:pt>
                <c:pt idx="2">
                  <c:v>прямая кишка</c:v>
                </c:pt>
                <c:pt idx="3">
                  <c:v>меланома</c:v>
                </c:pt>
                <c:pt idx="4">
                  <c:v>др ЗН кожи</c:v>
                </c:pt>
                <c:pt idx="5">
                  <c:v>молочная железа</c:v>
                </c:pt>
                <c:pt idx="6">
                  <c:v>наружные половые органы</c:v>
                </c:pt>
                <c:pt idx="7">
                  <c:v>шейка матки</c:v>
                </c:pt>
                <c:pt idx="8">
                  <c:v>яичка </c:v>
                </c:pt>
                <c:pt idx="9">
                  <c:v>щитовидная железа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6.9</c:v>
                </c:pt>
                <c:pt idx="1">
                  <c:v>1.6</c:v>
                </c:pt>
                <c:pt idx="2">
                  <c:v>6.5</c:v>
                </c:pt>
                <c:pt idx="3">
                  <c:v>0.7</c:v>
                </c:pt>
                <c:pt idx="4">
                  <c:v>11.1</c:v>
                </c:pt>
                <c:pt idx="5">
                  <c:v>44.1</c:v>
                </c:pt>
                <c:pt idx="6">
                  <c:v>0.7</c:v>
                </c:pt>
                <c:pt idx="7">
                  <c:v>12.7</c:v>
                </c:pt>
                <c:pt idx="8">
                  <c:v>1.6</c:v>
                </c:pt>
                <c:pt idx="9">
                  <c:v>14.1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034496"/>
        <c:axId val="109327488"/>
      </c:barChart>
      <c:catAx>
        <c:axId val="109034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9327488"/>
        <c:crosses val="autoZero"/>
        <c:auto val="1"/>
        <c:lblAlgn val="ctr"/>
        <c:lblOffset val="100"/>
        <c:noMultiLvlLbl val="0"/>
      </c:catAx>
      <c:valAx>
        <c:axId val="109327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9034496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1714354392083197"/>
          <c:y val="0.74795683615623021"/>
          <c:w val="7.4037790412721655E-2"/>
          <c:h val="0.17883790986986606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914095862064535E-2"/>
          <c:y val="3.4671602007626645E-2"/>
          <c:w val="0.94864363699962395"/>
          <c:h val="0.6065367970735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3"/>
              <c:layout>
                <c:manualLayout>
                  <c:x val="-1.4339486553795714E-3"/>
                  <c:y val="-3.88653392501555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4.48446222117179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12</c:v>
                </c:pt>
                <c:pt idx="1">
                  <c:v>8.3000000000000007</c:v>
                </c:pt>
                <c:pt idx="2">
                  <c:v>13.8</c:v>
                </c:pt>
                <c:pt idx="3">
                  <c:v>6.9</c:v>
                </c:pt>
                <c:pt idx="4">
                  <c:v>4.3</c:v>
                </c:pt>
                <c:pt idx="5">
                  <c:v>4.9000000000000004</c:v>
                </c:pt>
                <c:pt idx="6">
                  <c:v>5.0999999999999996</c:v>
                </c:pt>
                <c:pt idx="7">
                  <c:v>11.1</c:v>
                </c:pt>
                <c:pt idx="8">
                  <c:v>12</c:v>
                </c:pt>
                <c:pt idx="9">
                  <c:v>10.8</c:v>
                </c:pt>
                <c:pt idx="10">
                  <c:v>4.9000000000000004</c:v>
                </c:pt>
                <c:pt idx="11" formatCode="0.0">
                  <c:v>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1.0037640587656998E-2"/>
                  <c:y val="2.98964148078119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697432768978563E-3"/>
                  <c:y val="-4.48446222117179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678973107591427E-3"/>
                  <c:y val="-2.98964148078119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4.78342636924991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5811075796832283E-2"/>
                  <c:y val="2.69067733270307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678973107591427E-3"/>
                  <c:y val="8.96892444234361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РК</c:v>
                </c:pt>
                <c:pt idx="1">
                  <c:v>Мангистауская область</c:v>
                </c:pt>
                <c:pt idx="2">
                  <c:v>АГП №1</c:v>
                </c:pt>
                <c:pt idx="3">
                  <c:v>АГП № 2</c:v>
                </c:pt>
                <c:pt idx="4">
                  <c:v>ЖГП №1</c:v>
                </c:pt>
                <c:pt idx="5">
                  <c:v>ЖГП №2</c:v>
                </c:pt>
                <c:pt idx="6">
                  <c:v>Бейнеу</c:v>
                </c:pt>
                <c:pt idx="7">
                  <c:v>Каракия</c:v>
                </c:pt>
                <c:pt idx="8">
                  <c:v>Жетыбай</c:v>
                </c:pt>
                <c:pt idx="9">
                  <c:v>Мангистау рн</c:v>
                </c:pt>
                <c:pt idx="10">
                  <c:v>Мунайлы</c:v>
                </c:pt>
                <c:pt idx="11">
                  <c:v>Тупкараган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11.1</c:v>
                </c:pt>
                <c:pt idx="1">
                  <c:v>10.7</c:v>
                </c:pt>
                <c:pt idx="2">
                  <c:v>10.4</c:v>
                </c:pt>
                <c:pt idx="3">
                  <c:v>10.199999999999999</c:v>
                </c:pt>
                <c:pt idx="4">
                  <c:v>10.199999999999999</c:v>
                </c:pt>
                <c:pt idx="5">
                  <c:v>6</c:v>
                </c:pt>
                <c:pt idx="6">
                  <c:v>13.3</c:v>
                </c:pt>
                <c:pt idx="7">
                  <c:v>9.5</c:v>
                </c:pt>
                <c:pt idx="8">
                  <c:v>9.5</c:v>
                </c:pt>
                <c:pt idx="9">
                  <c:v>5.9</c:v>
                </c:pt>
                <c:pt idx="10">
                  <c:v>14</c:v>
                </c:pt>
                <c:pt idx="11">
                  <c:v>13.9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674368"/>
        <c:axId val="120378880"/>
      </c:barChart>
      <c:catAx>
        <c:axId val="117674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120378880"/>
        <c:crosses val="autoZero"/>
        <c:auto val="1"/>
        <c:lblAlgn val="ctr"/>
        <c:lblOffset val="100"/>
        <c:noMultiLvlLbl val="0"/>
      </c:catAx>
      <c:valAx>
        <c:axId val="120378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17674368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1338871084967332"/>
          <c:y val="0.78510533821067641"/>
          <c:w val="7.8007597218049285E-2"/>
          <c:h val="0.16049798499597001"/>
        </c:manualLayout>
      </c:layout>
      <c:overlay val="0"/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97787638778802E-2"/>
          <c:y val="4.6846152066447128E-2"/>
          <c:w val="0.94080221236122119"/>
          <c:h val="0.49983110583263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2015г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Рак желудка</c:v>
                </c:pt>
                <c:pt idx="1">
                  <c:v>Рак легких</c:v>
                </c:pt>
                <c:pt idx="2">
                  <c:v>Рак ободочной кишки</c:v>
                </c:pt>
                <c:pt idx="3">
                  <c:v>Рак почек</c:v>
                </c:pt>
                <c:pt idx="4">
                  <c:v>Рак шейки матки</c:v>
                </c:pt>
                <c:pt idx="5">
                  <c:v>Предстат железа</c:v>
                </c:pt>
                <c:pt idx="6">
                  <c:v>Рак прямой кишки</c:v>
                </c:pt>
                <c:pt idx="7">
                  <c:v>Рак молочной железы</c:v>
                </c:pt>
                <c:pt idx="8">
                  <c:v>Рак пищевода</c:v>
                </c:pt>
                <c:pt idx="9">
                  <c:v>Рак языка и полости рта</c:v>
                </c:pt>
              </c:strCache>
            </c:strRef>
          </c:cat>
          <c:val>
            <c:numRef>
              <c:f>Лист1!$B$2:$B$11</c:f>
              <c:numCache>
                <c:formatCode>0.0</c:formatCode>
                <c:ptCount val="10"/>
                <c:pt idx="0">
                  <c:v>21</c:v>
                </c:pt>
                <c:pt idx="1">
                  <c:v>22.6</c:v>
                </c:pt>
                <c:pt idx="2">
                  <c:v>8.1</c:v>
                </c:pt>
                <c:pt idx="3">
                  <c:v>1.6</c:v>
                </c:pt>
                <c:pt idx="4">
                  <c:v>4.8</c:v>
                </c:pt>
                <c:pt idx="5">
                  <c:v>1.6</c:v>
                </c:pt>
                <c:pt idx="6">
                  <c:v>1.7</c:v>
                </c:pt>
                <c:pt idx="7">
                  <c:v>8.1</c:v>
                </c:pt>
                <c:pt idx="8">
                  <c:v>4.9000000000000004</c:v>
                </c:pt>
                <c:pt idx="9">
                  <c:v>3.2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2016г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Рак желудка</c:v>
                </c:pt>
                <c:pt idx="1">
                  <c:v>Рак легких</c:v>
                </c:pt>
                <c:pt idx="2">
                  <c:v>Рак ободочной кишки</c:v>
                </c:pt>
                <c:pt idx="3">
                  <c:v>Рак почек</c:v>
                </c:pt>
                <c:pt idx="4">
                  <c:v>Рак шейки матки</c:v>
                </c:pt>
                <c:pt idx="5">
                  <c:v>Предстат железа</c:v>
                </c:pt>
                <c:pt idx="6">
                  <c:v>Рак прямой кишки</c:v>
                </c:pt>
                <c:pt idx="7">
                  <c:v>Рак молочной железы</c:v>
                </c:pt>
                <c:pt idx="8">
                  <c:v>Рак пищевода</c:v>
                </c:pt>
                <c:pt idx="9">
                  <c:v>Рак языка и полости рта</c:v>
                </c:pt>
              </c:strCache>
            </c:strRef>
          </c:cat>
          <c:val>
            <c:numRef>
              <c:f>Лист1!$C$2:$C$11</c:f>
              <c:numCache>
                <c:formatCode>0.0</c:formatCode>
                <c:ptCount val="10"/>
                <c:pt idx="0">
                  <c:v>26.4</c:v>
                </c:pt>
                <c:pt idx="1">
                  <c:v>9.9</c:v>
                </c:pt>
                <c:pt idx="2">
                  <c:v>7.7</c:v>
                </c:pt>
                <c:pt idx="3">
                  <c:v>5.5</c:v>
                </c:pt>
                <c:pt idx="4">
                  <c:v>4.4000000000000004</c:v>
                </c:pt>
                <c:pt idx="5">
                  <c:v>4.3</c:v>
                </c:pt>
                <c:pt idx="6">
                  <c:v>3.3</c:v>
                </c:pt>
                <c:pt idx="7">
                  <c:v>3.2</c:v>
                </c:pt>
                <c:pt idx="8">
                  <c:v>2.1</c:v>
                </c:pt>
                <c:pt idx="9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119296"/>
        <c:axId val="120120832"/>
      </c:barChart>
      <c:catAx>
        <c:axId val="120119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0120832"/>
        <c:crosses val="autoZero"/>
        <c:auto val="1"/>
        <c:lblAlgn val="ctr"/>
        <c:lblOffset val="100"/>
        <c:noMultiLvlLbl val="0"/>
      </c:catAx>
      <c:valAx>
        <c:axId val="12012083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0119296"/>
        <c:crosses val="autoZero"/>
        <c:crossBetween val="between"/>
      </c:valAx>
      <c:spPr>
        <a:solidFill>
          <a:srgbClr val="FFFF00"/>
        </a:solidFill>
      </c:spPr>
    </c:plotArea>
    <c:legend>
      <c:legendPos val="r"/>
      <c:layout>
        <c:manualLayout>
          <c:xMode val="edge"/>
          <c:yMode val="edge"/>
          <c:x val="0.9207957326421633"/>
          <c:y val="0.81305898933864307"/>
          <c:w val="7.0387221068343678E-2"/>
          <c:h val="0.1405189740625569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3810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0.06666</cdr:x>
      <cdr:y>0.32084</cdr:y>
    </cdr:from>
    <cdr:to>
      <cdr:x>0.98325</cdr:x>
      <cdr:y>0.32084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76064" y="1363065"/>
          <a:ext cx="79209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-251520" y="-764704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/>
            <a:t>Ж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0.52495</cdr:x>
      <cdr:y>0.66949</cdr:y>
    </cdr:from>
    <cdr:to>
      <cdr:x>0.59995</cdr:x>
      <cdr:y>0.82203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4536504" y="2844316"/>
          <a:ext cx="648072" cy="648073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0.59995</cdr:x>
      <cdr:y>0.66949</cdr:y>
    </cdr:from>
    <cdr:to>
      <cdr:x>0.67494</cdr:x>
      <cdr:y>0.83779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5184576" y="2844311"/>
          <a:ext cx="648056" cy="71499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0.89992</cdr:x>
      <cdr:y>0.67758</cdr:y>
    </cdr:from>
    <cdr:to>
      <cdr:x>0.97492</cdr:x>
      <cdr:y>0.83762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776864" y="2878676"/>
          <a:ext cx="648072" cy="67995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0.69384</cdr:x>
      <cdr:y>0.66102</cdr:y>
    </cdr:from>
    <cdr:to>
      <cdr:x>0.75914</cdr:x>
      <cdr:y>0.80781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6120680" y="2808312"/>
          <a:ext cx="576043" cy="623633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0.91423</cdr:x>
      <cdr:y>0.66102</cdr:y>
    </cdr:from>
    <cdr:to>
      <cdr:x>0.97954</cdr:x>
      <cdr:y>0.79661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8064896" y="2808326"/>
          <a:ext cx="576131" cy="57605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0.54691</cdr:x>
      <cdr:y>0.66102</cdr:y>
    </cdr:from>
    <cdr:to>
      <cdr:x>0.61172</cdr:x>
      <cdr:y>0.79965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4824536" y="2808312"/>
          <a:ext cx="571721" cy="588966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0.10612</cdr:x>
      <cdr:y>0.94915</cdr:y>
    </cdr:from>
    <cdr:to>
      <cdr:x>0.84893</cdr:x>
      <cdr:y>1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936104" y="4032448"/>
          <a:ext cx="6552728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Рейтинг: по смертности – 15 .место, по динамике снижения – 6  место по РК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0.10612</cdr:x>
      <cdr:y>0.37288</cdr:y>
    </cdr:from>
    <cdr:to>
      <cdr:x>0.99586</cdr:x>
      <cdr:y>0.37288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936104" y="1584176"/>
          <a:ext cx="7848872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0.06396</cdr:x>
      <cdr:y>0.21875</cdr:y>
    </cdr:from>
    <cdr:to>
      <cdr:x>0.9834</cdr:x>
      <cdr:y>0.21875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76064" y="1008112"/>
          <a:ext cx="82809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1</cdr:x>
      <cdr:y>1</cdr:y>
    </cdr:from>
    <cdr:to>
      <cdr:x>1</cdr:x>
      <cdr:y>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006458" y="460851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1</cdr:y>
    </cdr:from>
    <cdr:to>
      <cdr:x>0</cdr:x>
      <cdr:y>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0" y="4608512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0.05739</cdr:x>
      <cdr:y>0.26984</cdr:y>
    </cdr:from>
    <cdr:to>
      <cdr:x>0.98358</cdr:x>
      <cdr:y>0.28571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04184" y="1224136"/>
          <a:ext cx="8136776" cy="7198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0.35245</cdr:x>
      <cdr:y>0.60317</cdr:y>
    </cdr:from>
    <cdr:to>
      <cdr:x>0.42623</cdr:x>
      <cdr:y>0.7619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3096344" y="2736304"/>
          <a:ext cx="648174" cy="72007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0.59015</cdr:x>
      <cdr:y>0.60317</cdr:y>
    </cdr:from>
    <cdr:to>
      <cdr:x>0.66393</cdr:x>
      <cdr:y>0.74602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5184576" y="2736304"/>
          <a:ext cx="648173" cy="64803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0.93651</cdr:y>
    </cdr:from>
    <cdr:to>
      <cdr:x>0</cdr:x>
      <cdr:y>0.93651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0" y="4248472"/>
          <a:ext cx="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0.87302</cdr:y>
    </cdr:from>
    <cdr:to>
      <cdr:x>0</cdr:x>
      <cdr:y>0.87485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0" y="3960440"/>
          <a:ext cx="0" cy="832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0.27048</cdr:x>
      <cdr:y>0.60317</cdr:y>
    </cdr:from>
    <cdr:to>
      <cdr:x>0.35244</cdr:x>
      <cdr:y>0.7619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2376264" y="2736304"/>
          <a:ext cx="720037" cy="72007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0.99997</cdr:x>
      <cdr:y>0.66667</cdr:y>
    </cdr:from>
    <cdr:to>
      <cdr:x>1</cdr:x>
      <cdr:y>0.66667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8784976" y="3024336"/>
          <a:ext cx="249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0.04878</cdr:x>
      <cdr:y>0.23731</cdr:y>
    </cdr:from>
    <cdr:to>
      <cdr:x>1</cdr:x>
      <cdr:y>0.23731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432048" y="1008112"/>
          <a:ext cx="8424615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0.10569</cdr:x>
      <cdr:y>0.94926</cdr:y>
    </cdr:from>
    <cdr:to>
      <cdr:x>0.9106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936104" y="4032448"/>
          <a:ext cx="7128792" cy="2155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solidFill>
                <a:schemeClr val="tx1"/>
              </a:solidFill>
            </a:rPr>
            <a:t>Рейтинг:    10 -место   по значению, по </a:t>
          </a:r>
          <a:r>
            <a:rPr lang="ru-RU" sz="1000" b="1" dirty="0" err="1" smtClean="0">
              <a:solidFill>
                <a:schemeClr val="tx1"/>
              </a:solidFill>
            </a:rPr>
            <a:t>динмике</a:t>
          </a:r>
          <a:r>
            <a:rPr lang="ru-RU" sz="1000" b="1" dirty="0" smtClean="0">
              <a:solidFill>
                <a:schemeClr val="tx1"/>
              </a:solidFill>
            </a:rPr>
            <a:t> снижения удельному веса – 16 место   в РК </a:t>
          </a:r>
          <a:endParaRPr lang="ru-RU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0.35774</cdr:x>
      <cdr:y>0.64414</cdr:y>
    </cdr:from>
    <cdr:to>
      <cdr:x>0.43091</cdr:x>
      <cdr:y>0.7967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3168352" y="2736304"/>
          <a:ext cx="648042" cy="64807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0.52847</cdr:x>
      <cdr:y>0.64414</cdr:y>
    </cdr:from>
    <cdr:to>
      <cdr:x>0.58539</cdr:x>
      <cdr:y>0.77975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4680520" y="2736304"/>
          <a:ext cx="504056" cy="57606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0.8293</cdr:x>
      <cdr:y>0.64414</cdr:y>
    </cdr:from>
    <cdr:to>
      <cdr:x>0.90247</cdr:x>
      <cdr:y>0.7967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7344816" y="2736304"/>
          <a:ext cx="648042" cy="64807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0.90247</cdr:x>
      <cdr:y>0.66109</cdr:y>
    </cdr:from>
    <cdr:to>
      <cdr:x>0.97565</cdr:x>
      <cdr:y>0.81365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7992888" y="2808312"/>
          <a:ext cx="648072" cy="64807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0.04919</cdr:x>
      <cdr:y>0.43548</cdr:y>
    </cdr:from>
    <cdr:to>
      <cdr:x>0.99999</cdr:x>
      <cdr:y>0.43548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32172" y="1944216"/>
          <a:ext cx="8352928" cy="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flipH="1" flipV="1">
          <a:off x="-179388" y="-548680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800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CD526-8C8D-4E95-92F1-321B72DF2DF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AAEAE-F4F1-45A0-84E3-8A2B16600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106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5E3C-08E8-4D0E-AE69-95D01C6E6D84}" type="datetimeFigureOut">
              <a:rPr lang="ru-RU" smtClean="0"/>
              <a:t>04.01.2018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7ACF2-6920-44B8-A808-7F939F19749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310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672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409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470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71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3431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429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989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84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974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619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989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718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625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945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7ACF2-6920-44B8-A808-7F939F197491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26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45F4F-9655-40A2-BE2A-150ADE81FB33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4DAF2-11FF-4CBF-A732-5EF8D9696A5F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215F4-15F1-4602-A98D-98BF1BDE5D59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DB82E-9E60-41FD-90AC-8ADFE81024A0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71FFC-94EC-469A-9C46-BA4DF5A5C8E9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43EA16-9D60-4FD5-9631-D327C108E5C5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44D6F0-B177-43E6-98AB-B6BEA8BD1016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BC3EB-4CA6-4259-9953-E1BD6ADF9D7D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0ED9B-36E1-44C9-9A9C-F7212398E227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AA2426-2603-45D7-A9CF-1193AC309F8D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CB523-46D1-4D2E-AEEF-8744A7EC9572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F0C889-C8DB-4EDE-97A2-5830829B7002}" type="datetime1">
              <a:rPr lang="ru-RU" smtClean="0"/>
              <a:t>04.01.2018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C0FDF9-19C4-4E9D-BAA7-68EAE5A332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9"/>
            <a:ext cx="7848872" cy="50405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ГКП на ПХВ «Областной онкологический диспансер»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848872" cy="468052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Аналитический обзор онкологической службы за </a:t>
            </a:r>
            <a:r>
              <a:rPr lang="ru-RU" sz="5400" b="1" dirty="0" smtClean="0">
                <a:solidFill>
                  <a:srgbClr val="00B050"/>
                </a:solidFill>
              </a:rPr>
              <a:t>2017 </a:t>
            </a:r>
            <a:r>
              <a:rPr lang="ru-RU" sz="5400" b="1" dirty="0" smtClean="0">
                <a:solidFill>
                  <a:srgbClr val="00B050"/>
                </a:solidFill>
              </a:rPr>
              <a:t>год</a:t>
            </a: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b="1" dirty="0" smtClean="0">
              <a:solidFill>
                <a:srgbClr val="00B050"/>
              </a:solidFill>
            </a:endParaRPr>
          </a:p>
          <a:p>
            <a:r>
              <a:rPr lang="ru-RU" sz="2000" b="1" dirty="0" smtClean="0">
                <a:solidFill>
                  <a:srgbClr val="00B050"/>
                </a:solidFill>
              </a:rPr>
              <a:t>г Актау </a:t>
            </a:r>
            <a:r>
              <a:rPr lang="ru-RU" sz="2000" b="1" dirty="0" smtClean="0">
                <a:solidFill>
                  <a:srgbClr val="00B050"/>
                </a:solidFill>
              </a:rPr>
              <a:t>2017г                                                    </a:t>
            </a:r>
            <a:r>
              <a:rPr lang="ru-RU" sz="2000" b="1" dirty="0" smtClean="0">
                <a:solidFill>
                  <a:srgbClr val="00B050"/>
                </a:solidFill>
              </a:rPr>
              <a:t>директор  Джариев Н.Н.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2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2168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>Выявляемость по визуальным локализациям</a:t>
            </a:r>
            <a:endParaRPr lang="ru-RU" sz="18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3799348"/>
              </p:ext>
            </p:extLst>
          </p:nvPr>
        </p:nvGraphicFramePr>
        <p:xfrm>
          <a:off x="323850" y="765175"/>
          <a:ext cx="8640763" cy="345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38804350"/>
              </p:ext>
            </p:extLst>
          </p:nvPr>
        </p:nvGraphicFramePr>
        <p:xfrm>
          <a:off x="323850" y="4581127"/>
          <a:ext cx="8640640" cy="187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885"/>
                <a:gridCol w="562275"/>
                <a:gridCol w="688220"/>
                <a:gridCol w="535282"/>
                <a:gridCol w="611751"/>
                <a:gridCol w="611751"/>
                <a:gridCol w="535282"/>
                <a:gridCol w="688220"/>
                <a:gridCol w="688220"/>
                <a:gridCol w="764688"/>
                <a:gridCol w="688220"/>
                <a:gridCol w="764688"/>
                <a:gridCol w="841158"/>
              </a:tblGrid>
              <a:tr h="465070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25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217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25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306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620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24,4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65,1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43,6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31,1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63,9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82,0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-41,3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55,9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129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IV</a:t>
            </a:r>
            <a:r>
              <a:rPr lang="ru-RU" sz="1600" b="1" dirty="0" smtClean="0">
                <a:solidFill>
                  <a:srgbClr val="FF0000"/>
                </a:solidFill>
              </a:rPr>
              <a:t> стадия (общая)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00525406"/>
              </p:ext>
            </p:extLst>
          </p:nvPr>
        </p:nvGraphicFramePr>
        <p:xfrm>
          <a:off x="179512" y="692696"/>
          <a:ext cx="8856663" cy="424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6379287"/>
              </p:ext>
            </p:extLst>
          </p:nvPr>
        </p:nvGraphicFramePr>
        <p:xfrm>
          <a:off x="107950" y="5157788"/>
          <a:ext cx="8928094" cy="159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721"/>
                <a:gridCol w="513961"/>
                <a:gridCol w="576064"/>
                <a:gridCol w="504056"/>
                <a:gridCol w="504056"/>
                <a:gridCol w="504056"/>
                <a:gridCol w="504056"/>
                <a:gridCol w="504056"/>
                <a:gridCol w="648072"/>
                <a:gridCol w="864096"/>
                <a:gridCol w="792088"/>
                <a:gridCol w="648072"/>
                <a:gridCol w="792088"/>
                <a:gridCol w="93565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4213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4068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- 7,1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27,4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-24,6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47,8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FFFF00"/>
                          </a:solidFill>
                        </a:rPr>
                        <a:t>137,2</a:t>
                      </a:r>
                      <a:endParaRPr lang="ru-RU" sz="105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22,4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160,9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-14,4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-20,8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-45,4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185,7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148,2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658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Структура запущенности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9904528"/>
              </p:ext>
            </p:extLst>
          </p:nvPr>
        </p:nvGraphicFramePr>
        <p:xfrm>
          <a:off x="179512" y="548681"/>
          <a:ext cx="8856984" cy="266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69424946"/>
              </p:ext>
            </p:extLst>
          </p:nvPr>
        </p:nvGraphicFramePr>
        <p:xfrm>
          <a:off x="250825" y="3356992"/>
          <a:ext cx="8683624" cy="3312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767"/>
                <a:gridCol w="2016224"/>
                <a:gridCol w="591368"/>
                <a:gridCol w="488752"/>
                <a:gridCol w="1944216"/>
                <a:gridCol w="648072"/>
                <a:gridCol w="720080"/>
                <a:gridCol w="1626145"/>
              </a:tblGrid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Наименование ЗНО 2015г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ЗНО 2016г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Динамика роста 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легких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22,6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26,4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25,7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21,0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легких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- 29,3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ободочной кишки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-4,9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ободочной кишки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почек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243,7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шейки матки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- 8,3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шейки матки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Предстательная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железа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168,7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языка и полсти рта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Рак прямой кишки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94,1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прямой кишки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молочной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- 60,5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Предстательная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железа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- 57,1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1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почек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языка и полости рта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- 34,4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380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Запущенные случаи </a:t>
            </a:r>
            <a:r>
              <a:rPr lang="en-US" sz="1600" b="1" dirty="0" smtClean="0">
                <a:solidFill>
                  <a:srgbClr val="FF0000"/>
                </a:solidFill>
              </a:rPr>
              <a:t>III-IV</a:t>
            </a:r>
            <a:r>
              <a:rPr lang="ru-RU" sz="1600" b="1" dirty="0" smtClean="0">
                <a:solidFill>
                  <a:srgbClr val="FF0000"/>
                </a:solidFill>
              </a:rPr>
              <a:t> стадии визуальной локализации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2918882"/>
              </p:ext>
            </p:extLst>
          </p:nvPr>
        </p:nvGraphicFramePr>
        <p:xfrm>
          <a:off x="179388" y="548680"/>
          <a:ext cx="878522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6520559"/>
              </p:ext>
            </p:extLst>
          </p:nvPr>
        </p:nvGraphicFramePr>
        <p:xfrm>
          <a:off x="179513" y="5081861"/>
          <a:ext cx="8754487" cy="170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982"/>
                <a:gridCol w="476654"/>
                <a:gridCol w="611258"/>
                <a:gridCol w="611258"/>
                <a:gridCol w="611258"/>
                <a:gridCol w="534851"/>
                <a:gridCol w="611258"/>
                <a:gridCol w="687666"/>
                <a:gridCol w="764073"/>
                <a:gridCol w="764073"/>
                <a:gridCol w="764073"/>
                <a:gridCol w="764073"/>
                <a:gridCol w="885010"/>
              </a:tblGrid>
              <a:tr h="411409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 – 15,0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503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5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74702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-21,2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-28,8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-62,5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FFFF00"/>
                          </a:solidFill>
                        </a:rPr>
                        <a:t>-5,4</a:t>
                      </a:r>
                      <a:endParaRPr lang="ru-RU" sz="105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239,7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-25,0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-16,7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-37,5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-38,3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-31,2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56,0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13</a:t>
            </a:fld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8147694" y="3647525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-1764704" y="5055709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364865" y="3562029"/>
            <a:ext cx="504056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785504" y="3562029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084663" y="3562029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29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320"/>
            <a:ext cx="8754176" cy="49038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Распространенность  запущенности на </a:t>
            </a:r>
            <a:r>
              <a:rPr lang="en-US" sz="1600" b="1" dirty="0" smtClean="0">
                <a:solidFill>
                  <a:srgbClr val="FF0000"/>
                </a:solidFill>
              </a:rPr>
              <a:t>III-IV </a:t>
            </a:r>
            <a:r>
              <a:rPr lang="ru-RU" sz="1600" b="1" dirty="0" smtClean="0">
                <a:solidFill>
                  <a:srgbClr val="FF0000"/>
                </a:solidFill>
              </a:rPr>
              <a:t>стадии визуальных локализации в разрезе ПМСП по </a:t>
            </a:r>
            <a:r>
              <a:rPr lang="ru-RU" sz="1600" b="1" dirty="0" err="1" smtClean="0">
                <a:solidFill>
                  <a:srgbClr val="FF0000"/>
                </a:solidFill>
              </a:rPr>
              <a:t>назалогиям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78478542"/>
              </p:ext>
            </p:extLst>
          </p:nvPr>
        </p:nvGraphicFramePr>
        <p:xfrm>
          <a:off x="107502" y="981075"/>
          <a:ext cx="8797227" cy="507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84"/>
                <a:gridCol w="1238678"/>
                <a:gridCol w="552743"/>
                <a:gridCol w="116840"/>
                <a:gridCol w="585319"/>
                <a:gridCol w="706165"/>
                <a:gridCol w="617895"/>
                <a:gridCol w="706165"/>
                <a:gridCol w="617895"/>
                <a:gridCol w="592546"/>
                <a:gridCol w="504056"/>
                <a:gridCol w="504056"/>
                <a:gridCol w="504056"/>
                <a:gridCol w="543407"/>
                <a:gridCol w="680722"/>
              </a:tblGrid>
              <a:tr h="64772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Язык и полость рта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Прямая кишка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Щитовидная железа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Молочная железа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Шейка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матки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Кожа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Бейнеуская РП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Каракиянская ЦРБ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Жетыбай СБ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Мангистауская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ЦРБ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Мунайлийнская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ЦРБ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Тупкараганская ЦРБ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>
            <a:off x="11268742" y="614172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924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57606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 5 летняя выживаемость и охват специализированным лечение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12063686"/>
              </p:ext>
            </p:extLst>
          </p:nvPr>
        </p:nvGraphicFramePr>
        <p:xfrm>
          <a:off x="251520" y="980724"/>
          <a:ext cx="3891368" cy="5599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84"/>
                <a:gridCol w="1158674"/>
                <a:gridCol w="820106"/>
                <a:gridCol w="757524"/>
                <a:gridCol w="720080"/>
              </a:tblGrid>
              <a:tr h="3932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5 летняя выживаемость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82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уд веса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41,0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855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50,8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47,4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-6,6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Мангистауская область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41,0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-18,0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135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48,5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43,7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-9,9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31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49,1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42,4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-13,6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46,8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35,7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-21,6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45,7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35,1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-23,2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50,0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25,6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-48,8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51,3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34,8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-32,2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50,2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46,1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-8,2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45,5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36,2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-20,4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47,3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30,5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-35,5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2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50,9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29,1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-42,8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3187569"/>
              </p:ext>
            </p:extLst>
          </p:nvPr>
        </p:nvGraphicFramePr>
        <p:xfrm>
          <a:off x="4608003" y="981075"/>
          <a:ext cx="4212468" cy="568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798"/>
                <a:gridCol w="1667452"/>
                <a:gridCol w="985313"/>
                <a:gridCol w="87790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Охват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</a:rPr>
                        <a:t> специализированным лечением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2015год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</a:p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93,0 %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Мангистауская область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93,1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95,0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45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63,3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64,7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67,0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67,8</a:t>
                      </a:r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60,6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54,6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69,4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66,0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83,3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67,9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62,5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52,2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85,7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4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70,5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67,7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61,5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58,0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15</a:t>
            </a:fld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355976" y="814400"/>
            <a:ext cx="0" cy="59492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79512" y="67636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159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  <a:prstDash val="solid"/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Укомплектованность и потребность кадрового ресурса </a:t>
            </a:r>
            <a:r>
              <a:rPr lang="en-US" sz="1600" b="1" dirty="0" smtClean="0">
                <a:solidFill>
                  <a:srgbClr val="FF0000"/>
                </a:solidFill>
              </a:rPr>
              <a:t>I</a:t>
            </a:r>
            <a:r>
              <a:rPr lang="ru-RU" sz="1600" b="1" dirty="0" smtClean="0">
                <a:solidFill>
                  <a:srgbClr val="FF0000"/>
                </a:solidFill>
              </a:rPr>
              <a:t>- уровня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(ПМСП)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7231522"/>
              </p:ext>
            </p:extLst>
          </p:nvPr>
        </p:nvGraphicFramePr>
        <p:xfrm>
          <a:off x="107503" y="663704"/>
          <a:ext cx="878497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539"/>
                <a:gridCol w="951706"/>
                <a:gridCol w="512457"/>
                <a:gridCol w="512457"/>
                <a:gridCol w="585665"/>
                <a:gridCol w="585665"/>
                <a:gridCol w="658873"/>
                <a:gridCol w="732081"/>
                <a:gridCol w="658873"/>
                <a:gridCol w="805290"/>
                <a:gridCol w="861603"/>
                <a:gridCol w="675767"/>
              </a:tblGrid>
              <a:tr h="348317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УРОВЕНЬ-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Орг.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ПМСП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ИТОГО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9821">
                <a:tc rowSpan="2">
                  <a:txBody>
                    <a:bodyPr/>
                    <a:lstStyle/>
                    <a:p>
                      <a:r>
                        <a:rPr lang="ru-RU" sz="1000" b="1" smtClean="0">
                          <a:solidFill>
                            <a:schemeClr val="tx1"/>
                          </a:solidFill>
                        </a:rPr>
                        <a:t>Потребность</a:t>
                      </a:r>
                    </a:p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9821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9821">
                <a:tc rowSpan="2"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Выделнный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шт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baseline="0" dirty="0" err="1" smtClean="0">
                          <a:solidFill>
                            <a:schemeClr val="tx1"/>
                          </a:solidFill>
                        </a:rPr>
                        <a:t>ед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3053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8293">
                <a:tc row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Заняты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онколог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7936">
                <a:tc v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маммолог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908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Обучение (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пов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квалификации)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3229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Обучение  тренинг центре специалистами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ООД (16.05-01.08.16г: заместители, врачи и  средний мед персонал)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299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7887679"/>
              </p:ext>
            </p:extLst>
          </p:nvPr>
        </p:nvGraphicFramePr>
        <p:xfrm>
          <a:off x="107504" y="4091872"/>
          <a:ext cx="8928994" cy="2313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514"/>
                <a:gridCol w="401637"/>
                <a:gridCol w="777197"/>
                <a:gridCol w="873674"/>
                <a:gridCol w="470440"/>
                <a:gridCol w="470850"/>
                <a:gridCol w="632022"/>
                <a:gridCol w="517110"/>
                <a:gridCol w="451426"/>
                <a:gridCol w="467878"/>
                <a:gridCol w="551947"/>
                <a:gridCol w="803942"/>
                <a:gridCol w="595488"/>
                <a:gridCol w="595488"/>
                <a:gridCol w="751381"/>
              </a:tblGrid>
              <a:tr h="129216">
                <a:tc gridSpan="15">
                  <a:txBody>
                    <a:bodyPr/>
                    <a:lstStyle/>
                    <a:p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114"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категория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Хирург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Химиотерапевт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Реаниматолог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ОМР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Эндоскопист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маммолог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онколог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Психолог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гинеколог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err="1" smtClean="0"/>
                        <a:t>патоморфолог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Спец УЗД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Мед физик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 b="1" dirty="0" smtClean="0"/>
                        <a:t>ИТОГО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08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Зам </a:t>
                      </a:r>
                      <a:r>
                        <a:rPr lang="ru-RU" sz="1000" b="1" dirty="0" err="1" smtClean="0"/>
                        <a:t>дир</a:t>
                      </a:r>
                      <a:r>
                        <a:rPr lang="ru-RU" sz="1000" b="1" dirty="0" smtClean="0"/>
                        <a:t>.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Врач стат.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717">
                <a:tc>
                  <a:txBody>
                    <a:bodyPr/>
                    <a:lstStyle/>
                    <a:p>
                      <a:r>
                        <a:rPr lang="ru-RU" sz="1000" b="1" dirty="0" err="1" smtClean="0"/>
                        <a:t>Высш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sz="1000" b="1" dirty="0" smtClean="0"/>
                    </a:p>
                    <a:p>
                      <a:r>
                        <a:rPr lang="ru-RU" sz="1000" b="1" dirty="0" smtClean="0"/>
                        <a:t>Прибыло</a:t>
                      </a:r>
                    </a:p>
                    <a:p>
                      <a:r>
                        <a:rPr lang="ru-RU" sz="1000" b="1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981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I </a:t>
                      </a:r>
                      <a:r>
                        <a:rPr lang="ru-RU" sz="1000" b="1" dirty="0" smtClean="0"/>
                        <a:t>-</a:t>
                      </a:r>
                      <a:r>
                        <a:rPr lang="ru-RU" sz="1000" b="1" baseline="0" dirty="0" smtClean="0"/>
                        <a:t> к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94">
                <a:tc>
                  <a:txBody>
                    <a:bodyPr/>
                    <a:lstStyle/>
                    <a:p>
                      <a:r>
                        <a:rPr lang="ru-RU" sz="800" b="1" dirty="0" smtClean="0"/>
                        <a:t>магистр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Потребность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 </a:t>
                      </a:r>
                      <a:r>
                        <a:rPr lang="ru-RU" sz="800" b="1" dirty="0" smtClean="0"/>
                        <a:t>(готовится по договору-1)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</a:t>
                      </a:r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1 </a:t>
                      </a:r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16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3645024"/>
            <a:ext cx="8928992" cy="36004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Укомплектованность и потребность кадрового ресурса </a:t>
            </a:r>
            <a:r>
              <a:rPr lang="en-US" sz="1600" b="1" dirty="0" smtClean="0">
                <a:solidFill>
                  <a:srgbClr val="FF0000"/>
                </a:solidFill>
              </a:rPr>
              <a:t>II </a:t>
            </a:r>
            <a:r>
              <a:rPr lang="ru-RU" sz="1600" b="1" dirty="0" smtClean="0">
                <a:solidFill>
                  <a:srgbClr val="FF0000"/>
                </a:solidFill>
              </a:rPr>
              <a:t>уровня (Онкологический диспансер)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57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2168" cy="93610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Обучение  специалистами ООД в </a:t>
            </a:r>
            <a:r>
              <a:rPr lang="ru-RU" sz="1400" b="1" dirty="0" err="1" smtClean="0">
                <a:solidFill>
                  <a:srgbClr val="FF0000"/>
                </a:solidFill>
              </a:rPr>
              <a:t>тренинговом</a:t>
            </a:r>
            <a:r>
              <a:rPr lang="ru-RU" sz="1400" b="1" dirty="0" smtClean="0">
                <a:solidFill>
                  <a:srgbClr val="FF0000"/>
                </a:solidFill>
              </a:rPr>
              <a:t> центре АГП №2 специалистов организации ПМСП по вопросам онконастороженности и раннего выявления  онкологических больных 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FF0000"/>
                </a:solidFill>
              </a:rPr>
              <a:t>в период  16.05.16г- 30.08.2016 года</a:t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ВСЕГО ОБУЧЕНЫ – 299 специалистов ПМСП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0438636"/>
              </p:ext>
            </p:extLst>
          </p:nvPr>
        </p:nvGraphicFramePr>
        <p:xfrm>
          <a:off x="107950" y="1196751"/>
          <a:ext cx="8712522" cy="532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413"/>
                <a:gridCol w="1000435"/>
                <a:gridCol w="533565"/>
                <a:gridCol w="1000435"/>
                <a:gridCol w="800348"/>
                <a:gridCol w="600261"/>
                <a:gridCol w="600261"/>
                <a:gridCol w="1267218"/>
                <a:gridCol w="1128514"/>
                <a:gridCol w="648072"/>
              </a:tblGrid>
              <a:tr h="1046093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Замест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директоров ПМСП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Онкологи 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маммологи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Средний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мед персонал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Спец. Жен см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 муж см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отд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профилактики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и 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соц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-псих помощи 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(Скрининг)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Регистратура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5497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 область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299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АГП №1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АГП №2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ЖГП № 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ЖГП № 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Бейнеу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Каракия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Жетыбай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Мангистау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</a:rPr>
                        <a:t>рн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92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Мунайлы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768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Тупкараган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-1548680" y="638132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088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54176" cy="792088"/>
          </a:xfrm>
          <a:solidFill>
            <a:srgbClr val="FFFF00"/>
          </a:solidFill>
          <a:ln w="28575">
            <a:solidFill>
              <a:srgbClr val="FF0000"/>
            </a:solidFill>
            <a:prstDash val="solid"/>
          </a:ln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Дооснащение мед оборудованием </a:t>
            </a:r>
            <a:r>
              <a:rPr lang="en-US" sz="1600" b="1" dirty="0" smtClean="0">
                <a:solidFill>
                  <a:srgbClr val="FF0000"/>
                </a:solidFill>
              </a:rPr>
              <a:t>II </a:t>
            </a:r>
            <a:r>
              <a:rPr lang="ru-RU" sz="1600" b="1" dirty="0" smtClean="0">
                <a:solidFill>
                  <a:srgbClr val="FF0000"/>
                </a:solidFill>
              </a:rPr>
              <a:t>уровня (ООД) на 2016-2020 годы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количество медицинской техники -27 </a:t>
            </a:r>
            <a:r>
              <a:rPr lang="ru-RU" sz="1600" b="1" dirty="0" err="1" smtClean="0">
                <a:solidFill>
                  <a:srgbClr val="FF0000"/>
                </a:solidFill>
              </a:rPr>
              <a:t>ед</a:t>
            </a:r>
            <a:r>
              <a:rPr lang="ru-RU" sz="1600" b="1" dirty="0" smtClean="0">
                <a:solidFill>
                  <a:srgbClr val="FF0000"/>
                </a:solidFill>
              </a:rPr>
              <a:t/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общая сумма – 461 822 454,0 тенге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78557211"/>
              </p:ext>
            </p:extLst>
          </p:nvPr>
        </p:nvGraphicFramePr>
        <p:xfrm>
          <a:off x="179388" y="1196975"/>
          <a:ext cx="8262687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97"/>
                <a:gridCol w="1513014"/>
                <a:gridCol w="672450"/>
                <a:gridCol w="878403"/>
                <a:gridCol w="672450"/>
                <a:gridCol w="812995"/>
                <a:gridCol w="440291"/>
                <a:gridCol w="504056"/>
                <a:gridCol w="576064"/>
                <a:gridCol w="720080"/>
                <a:gridCol w="576187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Организации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Оборудование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2016 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2017 год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Сумма</a:t>
                      </a:r>
                    </a:p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Тыс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тен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Источник финансирования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6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поставлен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МБ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Спонсор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Лизинг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Собс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ср-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ва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Комплекс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обрудования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для гистологической 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имунногистохимической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лаборатории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1-комплект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92771,0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777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Биохим.анализатор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6500,0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489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Коагулометр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порт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0,400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с гастроскопом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35000,0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Комплекс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 МТ для ОРИТ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10 743,0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Эндовидеохирургический комплекс и ИМН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19 388,0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Цифровой маммограф с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стреотаксической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приставкой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152000,0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утвржден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025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ИВЛ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56000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утв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Коагулятор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электрохир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универ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9606,0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-2484784" y="6857999"/>
            <a:ext cx="72008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446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2168" cy="79208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Дооснащение мед </a:t>
            </a:r>
            <a:r>
              <a:rPr lang="ru-RU" sz="1600" b="1" dirty="0" smtClean="0">
                <a:solidFill>
                  <a:srgbClr val="FF0000"/>
                </a:solidFill>
              </a:rPr>
              <a:t>оборудованием</a:t>
            </a:r>
            <a:r>
              <a:rPr lang="en-US" sz="1600" b="1" dirty="0" smtClean="0">
                <a:solidFill>
                  <a:srgbClr val="FF0000"/>
                </a:solidFill>
              </a:rPr>
              <a:t>I-</a:t>
            </a:r>
            <a:r>
              <a:rPr lang="ru-RU" sz="1600" b="1" dirty="0" smtClean="0">
                <a:solidFill>
                  <a:srgbClr val="FF0000"/>
                </a:solidFill>
              </a:rPr>
              <a:t> уровня (ПМСП) </a:t>
            </a:r>
            <a:r>
              <a:rPr lang="ru-RU" sz="1600" b="1" dirty="0">
                <a:solidFill>
                  <a:srgbClr val="FF0000"/>
                </a:solidFill>
              </a:rPr>
              <a:t>на 2016-2020 годы</a:t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количество медицинской техники -27 </a:t>
            </a:r>
            <a:r>
              <a:rPr lang="ru-RU" sz="1600" b="1" dirty="0" err="1">
                <a:solidFill>
                  <a:srgbClr val="FF0000"/>
                </a:solidFill>
              </a:rPr>
              <a:t>ед</a:t>
            </a:r>
            <a:r>
              <a:rPr lang="ru-RU" sz="1600" b="1" dirty="0">
                <a:solidFill>
                  <a:srgbClr val="FF0000"/>
                </a:solidFill>
              </a:rPr>
              <a:t/>
            </a:r>
            <a:br>
              <a:rPr lang="ru-RU" sz="1600" b="1" dirty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общая сумма – 461 822 454,0 тенге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6942635"/>
              </p:ext>
            </p:extLst>
          </p:nvPr>
        </p:nvGraphicFramePr>
        <p:xfrm>
          <a:off x="395288" y="1196750"/>
          <a:ext cx="8569200" cy="5466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972"/>
                <a:gridCol w="1675313"/>
                <a:gridCol w="805627"/>
                <a:gridCol w="732388"/>
                <a:gridCol w="732388"/>
                <a:gridCol w="952106"/>
                <a:gridCol w="952106"/>
                <a:gridCol w="1318300"/>
              </a:tblGrid>
              <a:tr h="43205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Организации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обрудование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2016г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2018г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2019 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2020 г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Сумма в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тт</a:t>
                      </a: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(ЛИЗИНГ)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89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УЗИ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эксп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кл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55000,0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82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22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ЖЦГБ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62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Бейнеу ЦРБ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Видеоколоноскоп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62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Бейнеу РП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025">
                <a:tc>
                  <a:txBody>
                    <a:bodyPr/>
                    <a:lstStyle/>
                    <a:p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00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8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89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</a:p>
                    <a:p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659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Видеогастросокоп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с моечной машиной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20 000,0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 flipV="1">
            <a:off x="-1908720" y="6525343"/>
            <a:ext cx="72008" cy="45719"/>
          </a:xfrm>
        </p:spPr>
        <p:txBody>
          <a:bodyPr>
            <a:normAutofit fontScale="25000" lnSpcReduction="20000"/>
          </a:bodyPr>
          <a:lstStyle/>
          <a:p>
            <a:endParaRPr lang="ru-RU" sz="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55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56207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60140"/>
              </p:ext>
            </p:extLst>
          </p:nvPr>
        </p:nvGraphicFramePr>
        <p:xfrm>
          <a:off x="251521" y="980727"/>
          <a:ext cx="8712965" cy="5721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764"/>
                <a:gridCol w="2425895"/>
                <a:gridCol w="684227"/>
                <a:gridCol w="765585"/>
                <a:gridCol w="792088"/>
                <a:gridCol w="1440160"/>
                <a:gridCol w="792694"/>
                <a:gridCol w="719474"/>
                <a:gridCol w="720078"/>
              </a:tblGrid>
              <a:tr h="392108">
                <a:tc row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Целевой индикатор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Ед.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изм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Годы реализации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81"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2016г по ДК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2016г  по ГП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Исполнение 2016г</a:t>
                      </a:r>
                    </a:p>
                    <a:p>
                      <a:pPr algn="ctr"/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По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ДК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По ДК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2019 по ДК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Смертность от ЗНО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на 100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</a:rPr>
                        <a:t>тыс.население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 ооо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58,3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57,1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60,2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Ранняя выявляемость ЗНО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</a:rPr>
                        <a:t> стадия), удельный вес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17,4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16,0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550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Удельный вес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III-IV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стадии ЗНО визуальной локализации, удельный вес в 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14,1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20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Удельный вес больных со ЗНО, живущих 5 и более лет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41,0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41,7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42,0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96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Охват специализированным противоопухолевым лечением больных, подлежащих лечению, из числа впервые выявленных ЗНО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95,0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93,4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821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320"/>
            <a:ext cx="8826184" cy="418376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Рейтинги медицинских организации области 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6941666"/>
              </p:ext>
            </p:extLst>
          </p:nvPr>
        </p:nvGraphicFramePr>
        <p:xfrm>
          <a:off x="107505" y="981075"/>
          <a:ext cx="8712967" cy="3952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1080120"/>
                <a:gridCol w="720080"/>
                <a:gridCol w="1008112"/>
                <a:gridCol w="1152128"/>
                <a:gridCol w="1152128"/>
                <a:gridCol w="1368152"/>
                <a:gridCol w="1296144"/>
              </a:tblGrid>
              <a:tr h="370840"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заболеваемость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смертность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Выявляемость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на 1-2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</a:rPr>
                        <a:t>ст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Выявляемость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на 1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</a:rPr>
                        <a:t>ст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Запущенность 4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</a:rPr>
                        <a:t>ст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Запущенность по Виз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</a:rPr>
                        <a:t>Лок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 3-4ст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Выполнение в 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 6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/6  - 100%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АГП №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 6/3-50%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Из 6/1 -16,6%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 6/3-50%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Из 6/2-32,5%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 6/3- 50%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22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 6/3- 50%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6/5, - 83,3%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35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6/5, - 83,3%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Из 6/1 -16,6%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5229200"/>
            <a:ext cx="8682168" cy="1224136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 smtClean="0"/>
              <a:t>Примечание: красная зона – самые худшие показатели, зеленая зона – без отрицательной динамики.</a:t>
            </a:r>
          </a:p>
          <a:p>
            <a:r>
              <a:rPr lang="ru-RU" sz="1800" dirty="0" smtClean="0"/>
              <a:t>Организации с отрицательной динамикой в абсолютном и %  значении где имеются  недостатки организационного характера: ЖГП № 1, Бейнеу и Тупкараган.</a:t>
            </a:r>
          </a:p>
          <a:p>
            <a:pPr marL="82296" indent="0">
              <a:buNone/>
            </a:pP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281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10160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Проблемы и пути решения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4516701"/>
              </p:ext>
            </p:extLst>
          </p:nvPr>
        </p:nvGraphicFramePr>
        <p:xfrm>
          <a:off x="107505" y="622040"/>
          <a:ext cx="4392487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"/>
                <a:gridCol w="4176464"/>
              </a:tblGrid>
              <a:tr h="26769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067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 1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-Рост заболеваемости по локализации щитовидной железы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Высокий уровень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смертности по визуальным локализациям такие как РМЖ, язык и полость рта, РШМ и по локализациям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желудок, пищевод, легкие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-высокий уровень запущенности по локализациям желудок, РМЖ, РШМ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-недостаточный уровень кадровой ( по нормативу необходимо 2 онколога и 2 маммолога) и материально- технической обеспеченности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Отсутствие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диспансеризации  больных онкологом организации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8772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 2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-Рост заболеваемости по локализации щитовидной железы</a:t>
                      </a:r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-снижение выявляемости по РШМ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-высокие уровни смертности по визуальным локализациям особенно РМЖ  а так же по локализациям желудок и легкие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-рост запущенности на 47% ( в том числе желудок- 25% от областного)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Недостаточный уровень кадровой обеспеченности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8796266"/>
              </p:ext>
            </p:extLst>
          </p:nvPr>
        </p:nvGraphicFramePr>
        <p:xfrm>
          <a:off x="4572000" y="692696"/>
          <a:ext cx="4464496" cy="6012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4248472"/>
              </a:tblGrid>
              <a:tr h="21602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Пути решения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001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 1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Организовать работу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 целевой группой по выявлению патологии щитовидной железы и провести анализ.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Улучшение работы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смотровых кабинетов, плановое обучение специалистов смотровых кабинетов и врачей. По локализациям желудок, пищевод,  РМЖ и РШМ взят на системный, личный контроль руководителю организации. Подготовить специалистов онкологов,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цитологов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на 2017 год из числа имеющегося персонала или на договорной основе. ЗНО желудка и пищевода - организовать  работу по проведению стандартов обследования (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видегастроскопия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др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) среди группы риска.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Контроль работы онколога ответственным заместителем или руководителем организации планово, системно. Усиление материально-технической базы с применением лизинга и др.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897">
                <a:tc>
                  <a:txBody>
                    <a:bodyPr/>
                    <a:lstStyle/>
                    <a:p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АГП № 2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Организовать работу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 целевой группой по выявлению патологии щитовидной железы и провести анализ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Улучшение работы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смотровых кабинетов, плановое обучение специалистов смотровых кабинетов и врачей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Организовать стандарты проведения исследовании по группам риска ЖКТ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Подготовить специалистов онкологов на 2017 год из числа имеющегося персонала или на договорной основе.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944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340768" y="502960"/>
            <a:ext cx="45719" cy="45719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2076540"/>
              </p:ext>
            </p:extLst>
          </p:nvPr>
        </p:nvGraphicFramePr>
        <p:xfrm>
          <a:off x="179388" y="188913"/>
          <a:ext cx="4321176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64"/>
                <a:gridCol w="396101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 1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 по локализациям легкие на 15,5%, пищевод на 50%, желудок без изменении на фоне роста запущенности.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смертности в динамике на 22,6% . По данному показателю имеется системный характер.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Снижение выявляемости на ранних стадиях на 11,9 %, в том числе и на  1 ст.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запущенности на 137,2% (на 3 раза) это –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зно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желудка, легких, полости рта и прямая кишка.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Отсутствие онкологов.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 2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Отсутствие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динамики по выявляемости РШМ и желудка -0%,  при росте запущенных форм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ЗНО щитовидной железы -133,3%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запущенности по визуальной локализации такие как: РМЖ,  с 1 до 4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сл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, РШМ и щитовидная железа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Отсутствие необходимого объема материально-технической базы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РП Бейнеу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Рост смертности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на ранних стадиях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запущенности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запущенности визуальной локализации (РМЖ и РШМ)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Недостаточное количество смотровых кабинетов, без учета территориальной особенности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8291412"/>
              </p:ext>
            </p:extLst>
          </p:nvPr>
        </p:nvGraphicFramePr>
        <p:xfrm>
          <a:off x="4643438" y="188913"/>
          <a:ext cx="4291012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602"/>
                <a:gridCol w="400241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ПУТИ РЕШЕНИЯ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 1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Принятие мер административно-организационного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характера по улучшению ситуации. Разработать дорожную карту развития  по развитию онкологической службы в организации,  согласованием с УЗО и ООД.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Подготовка специалистов онкологов,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цитолога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эндоскописта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на 2017 год.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Усиление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матереиально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-технической базы путем применения лизинга и др.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ЖГП № 2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Организовать проведение профилактических осмотров согласно НПА МЗ РК среди больных состоящих на Д учете по группам риска (Рентгенография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ОГК,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видеогастроскопия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пищевода и желудка 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тд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Провести анализ и выявить причины резкого роста  по половозрастным 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др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признакам ЗНО щитовидной железы и принять меры по профилактике и оздоровлению состоящих на Д учете у эндокринолога больных и населения. Усиление материально-технической базы путем применения лизинга и др.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РП Бейнеу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Принятие мер административно-организационного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характера по улучшению ситуации. Разработать дорожную карту развития  по развитию онкологической службы в организации,  согласованием с УЗО и ООД.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Дополнительно открыть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смотровых кабинетов в отдаленно расположенных ВА  (данная рекомендация было рассмотрено при разборе запущенных случаев 2016 году) за счет внутренних резервов.</a:t>
                      </a: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51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2052736" y="6525343"/>
            <a:ext cx="45719" cy="45719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09124818"/>
              </p:ext>
            </p:extLst>
          </p:nvPr>
        </p:nvGraphicFramePr>
        <p:xfrm>
          <a:off x="250825" y="188913"/>
          <a:ext cx="4176714" cy="631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743"/>
                <a:gridCol w="374397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ЦРБ Каракия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 на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ранних стадиях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Увеличение запущенности по визуальным локализациям (язык и полость рта, прямая кишка и РМЖ)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Низкий уровень материально-технической оснащенности и специалистов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СБ Жетыбай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Рост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смертности в динамике</a:t>
                      </a: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ЦРБ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Снижение выявляемости в динамике в том числе выявляемости по визуально доступным локализациям.  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Отсутствие освобожденного онколога, слабая материально-техническая база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6376668"/>
              </p:ext>
            </p:extLst>
          </p:nvPr>
        </p:nvGraphicFramePr>
        <p:xfrm>
          <a:off x="4716463" y="188913"/>
          <a:ext cx="4217988" cy="631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93"/>
                <a:gridCol w="385839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ПУТИ РЕШЕНИЯ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ЦРБ Каракия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Руководителю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необходимо взят на личный контроль работу онколога и смотровых кабинетов. Онкологу усилить контроль работы  ВОП 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др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кабинетов,  системно провести занятия с персоналом по раннему выявлению в том числе визуально доступных локализации. Разработать и согласовать с ООД план работы на 2017 год по улучшению качества работы. Контролировать соблюдение стандартов обследования больных состоящих на Д учете по ЖКТ 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др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направлениям в группе риска, соблюдение и выполнение приказа МЗ РК по профилактическим осмотрам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Совместно с онкологом района разработать план работы на 2017 год с учетом недостатков 2016 года,  контроль работы смотровых кабинетов.</a:t>
                      </a: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Усилить контроль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работы онколога и специалистов смотровых кабинетов, организовать дни открытых дверей. Разработать план работы онколога на 2017 год по улучшению ситуации.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Подготовить освобожденного онколога, усилить материально-техническую базу в плане диагностики в соответствие с дорожной картой развития с использованием лизинга и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др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механизмов для приобретения.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021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08720" y="6669360"/>
            <a:ext cx="45719" cy="72008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6254688"/>
              </p:ext>
            </p:extLst>
          </p:nvPr>
        </p:nvGraphicFramePr>
        <p:xfrm>
          <a:off x="250825" y="260350"/>
          <a:ext cx="4321176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743"/>
                <a:gridCol w="388843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ПРОБЛЕМЫ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ЦРБ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Мунайлы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смертности в динамике, снижение выявляемости на ранних стадиях в том числе на 1 стадии.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Рост запущенности на 185,7% (3,5 раза!).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Недостаточное количество смотровых кабинетов с учетом территориальной особенности.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Недостаточное количество онкологов (1 фактический работающий онколог на более 130,0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</a:rPr>
                        <a:t>тыс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население) с учетом количество обслуживаемого населения.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Низкий уровень материально-технической базы</a:t>
                      </a:r>
                    </a:p>
                    <a:p>
                      <a:pPr algn="just"/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ЦРБ Тупкараган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 на 9,4%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Рост смертности в динамике на 32,1%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Снижение выявляемости на ранних стадиях на 20,2%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Рост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запущенности на 148,2% в том числе визуальная локализация 3-4ст на 56,0% (РМЖ на 4р, РШМ и кожа)</a:t>
                      </a: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Общие проблемы: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Несвоевременное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предоставление статистических данных</a:t>
                      </a:r>
                    </a:p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Отсутствие работы по заболеваниям группы риска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Проблемы по ООД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Своевременно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оперативно проводить дорогостоящих исследовании как КТ и МРТ в связи отсутствием их в ООД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9362760"/>
              </p:ext>
            </p:extLst>
          </p:nvPr>
        </p:nvGraphicFramePr>
        <p:xfrm>
          <a:off x="4859338" y="260350"/>
          <a:ext cx="4075112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734"/>
                <a:gridCol w="371437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ПУТИ РЕШЕНИЯ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ЦРБ Мунайлы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Усилить контроль работы онколога по взаимодействию с другими специалистами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в том числе работы смотровых кабинетов.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Организовать открытие дополнительно к действующим  смотровых кабинетов в условиях ВА за счет внутренних резервов.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Дополнительно подготовить онкологов с учетом количества населения и стандартов согласно НПА.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Усилить материально-техническую базу в плане диагностики согласно Дорожной карте  применением систему лизинга.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ЦРБ Тупкараган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Принятие мер административно-организационного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характера по улучшению ситуации. Разработать дорожную карту развития  по развитию онкологической службы в организации,  согласованием с УЗО и ООД.</a:t>
                      </a:r>
                    </a:p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Дополнительно открыть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смотровых кабинетов в отдаленно расположенных ВА  за счет внутренних резервов.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Выполнение НПА УЗ Мангистауской области  по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предоставлению статистических данных и по формированию заболевании группы риска а так же целенаправленная работа по ней.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Организовать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КТ и МРТ исследования больных путем применения механизма ГЧП за счет аренды оборудования.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62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Исполнение дорожной карты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54176" cy="57606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Всего запланировано на 2016 год 48– мероприятий , из которых: 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выполнены – 44 (91,7%) </a:t>
            </a:r>
            <a:r>
              <a:rPr lang="ru-RU" sz="1800" dirty="0" smtClean="0"/>
              <a:t>в том числе закуп </a:t>
            </a:r>
            <a:r>
              <a:rPr lang="ru-RU" sz="1800" dirty="0" err="1" smtClean="0"/>
              <a:t>видеоколоноскопа</a:t>
            </a:r>
            <a:r>
              <a:rPr lang="ru-RU" sz="1800" dirty="0" smtClean="0"/>
              <a:t> с гастроскопом и организация гистологической и </a:t>
            </a:r>
            <a:r>
              <a:rPr lang="ru-RU" sz="1800" dirty="0" err="1" smtClean="0"/>
              <a:t>иммуногистохимической</a:t>
            </a:r>
            <a:r>
              <a:rPr lang="ru-RU" sz="1800" dirty="0" smtClean="0"/>
              <a:t> лаборатории (раздел – укрепление материально-технической базы )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В процессе выполнения – 2 (4,1%)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1)</a:t>
            </a:r>
            <a:r>
              <a:rPr lang="ru-RU" sz="1800" dirty="0" smtClean="0"/>
              <a:t>открытие кабинета телемедицины по передаче из </a:t>
            </a:r>
            <a:r>
              <a:rPr lang="ru-RU" sz="1800" dirty="0" err="1" smtClean="0"/>
              <a:t>Мунайлийнской</a:t>
            </a:r>
            <a:r>
              <a:rPr lang="ru-RU" sz="1800" dirty="0" smtClean="0"/>
              <a:t> ЦРБ в ООД (перераспределению ресурсов).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2)</a:t>
            </a:r>
            <a:r>
              <a:rPr lang="ru-RU" sz="1800" dirty="0" smtClean="0"/>
              <a:t>Внедрение локальных информационных  систем в ООД и медицинских организациях области на основе развития механизма ГЧП в здравоохранении с участием ТОО «Даму»</a:t>
            </a:r>
          </a:p>
          <a:p>
            <a:pPr algn="just"/>
            <a:r>
              <a:rPr lang="ru-RU" sz="1800" dirty="0" smtClean="0"/>
              <a:t>Не выполнены – 2 (4,2%)</a:t>
            </a:r>
          </a:p>
          <a:p>
            <a:pPr algn="just"/>
            <a:r>
              <a:rPr lang="ru-RU" sz="1800" dirty="0" smtClean="0"/>
              <a:t>1)подготовка специалиста </a:t>
            </a:r>
            <a:r>
              <a:rPr lang="ru-RU" sz="1800" dirty="0" err="1" smtClean="0"/>
              <a:t>цитолога</a:t>
            </a:r>
            <a:r>
              <a:rPr lang="ru-RU" sz="1800" dirty="0" smtClean="0"/>
              <a:t> ЖГП №1 на 2016год</a:t>
            </a:r>
          </a:p>
          <a:p>
            <a:pPr algn="just"/>
            <a:r>
              <a:rPr lang="ru-RU" sz="1800" dirty="0" smtClean="0"/>
              <a:t>2)подготовка специалистов: онколога , маммолога  и </a:t>
            </a:r>
            <a:r>
              <a:rPr lang="ru-RU" sz="1800" dirty="0" err="1" smtClean="0"/>
              <a:t>эндоскописта</a:t>
            </a:r>
            <a:r>
              <a:rPr lang="ru-RU" sz="1800" dirty="0" smtClean="0"/>
              <a:t> в ЖГП №2 на 2016 год</a:t>
            </a:r>
            <a:endParaRPr lang="en-US" sz="1400" dirty="0" smtClean="0"/>
          </a:p>
          <a:p>
            <a:pPr marL="82296" indent="0">
              <a:buNone/>
            </a:pPr>
            <a:endParaRPr lang="ru-RU" sz="1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94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ЗАБОЛЕВАЕМОСТЬ ЗНО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9554136"/>
              </p:ext>
            </p:extLst>
          </p:nvPr>
        </p:nvGraphicFramePr>
        <p:xfrm>
          <a:off x="179512" y="553767"/>
          <a:ext cx="8641705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3134718"/>
              </p:ext>
            </p:extLst>
          </p:nvPr>
        </p:nvGraphicFramePr>
        <p:xfrm>
          <a:off x="250825" y="5301207"/>
          <a:ext cx="8713663" cy="144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229"/>
                <a:gridCol w="395570"/>
                <a:gridCol w="648072"/>
                <a:gridCol w="504056"/>
                <a:gridCol w="576064"/>
                <a:gridCol w="648072"/>
                <a:gridCol w="504056"/>
                <a:gridCol w="648072"/>
                <a:gridCol w="648072"/>
                <a:gridCol w="720080"/>
                <a:gridCol w="720080"/>
                <a:gridCol w="720080"/>
                <a:gridCol w="720080"/>
                <a:gridCol w="720080"/>
              </a:tblGrid>
              <a:tr h="242566">
                <a:tc gridSpan="2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 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Жетыбай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rgbClr val="FFFF00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066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36438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746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59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5071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36998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852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60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1411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роста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0,2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11,2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- 28,7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25,4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- 4,1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- 7,4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- 14,1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- 12,0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37,9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- 9,4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>
                <a:solidFill>
                  <a:srgbClr val="FFFF00"/>
                </a:solidFill>
              </a:rPr>
              <a:t>4</a:t>
            </a:fld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-612576" y="5085184"/>
            <a:ext cx="0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6012160" y="3369840"/>
            <a:ext cx="602553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614713" y="3432443"/>
            <a:ext cx="647430" cy="679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504" y="5517232"/>
            <a:ext cx="936104" cy="122413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07927" y="4547667"/>
            <a:ext cx="6408712" cy="254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по заболеваемости </a:t>
            </a: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-15 место, по динамике выявляемости  2-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79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2168" cy="288032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Структура заболеваемости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99370"/>
              </p:ext>
            </p:extLst>
          </p:nvPr>
        </p:nvGraphicFramePr>
        <p:xfrm>
          <a:off x="179511" y="3499441"/>
          <a:ext cx="8784976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5"/>
                <a:gridCol w="2160240"/>
                <a:gridCol w="504056"/>
                <a:gridCol w="576064"/>
                <a:gridCol w="2016224"/>
                <a:gridCol w="576064"/>
                <a:gridCol w="576064"/>
                <a:gridCol w="1800199"/>
              </a:tblGrid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Наименование ЗНО 2015г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ЗНО 2016г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Динамика роста 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легких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16,0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68,8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желудка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18,6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легкого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- 12,4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щитовидной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138,9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кожи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- 12,5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шейки матки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Рак шейки матки/ободочная кишка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- 4,9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почки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кожи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-20,9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Рак печени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яичника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14,3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2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яичника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Язык, полости рта и глотки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7,4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14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Язык полости рта и глотки/ЦНС и головной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мозг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Поджел.железа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/ рак почки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13,1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7230870"/>
              </p:ext>
            </p:extLst>
          </p:nvPr>
        </p:nvGraphicFramePr>
        <p:xfrm>
          <a:off x="179388" y="620713"/>
          <a:ext cx="8755062" cy="27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72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Показатели смертности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38729490"/>
              </p:ext>
            </p:extLst>
          </p:nvPr>
        </p:nvGraphicFramePr>
        <p:xfrm>
          <a:off x="107504" y="548680"/>
          <a:ext cx="88214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Объект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1819905"/>
              </p:ext>
            </p:extLst>
          </p:nvPr>
        </p:nvGraphicFramePr>
        <p:xfrm>
          <a:off x="107950" y="4941167"/>
          <a:ext cx="8928546" cy="159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19"/>
                <a:gridCol w="632619"/>
                <a:gridCol w="632619"/>
                <a:gridCol w="549969"/>
                <a:gridCol w="648072"/>
                <a:gridCol w="648072"/>
                <a:gridCol w="576064"/>
                <a:gridCol w="576064"/>
                <a:gridCol w="648072"/>
                <a:gridCol w="720080"/>
                <a:gridCol w="720080"/>
                <a:gridCol w="576064"/>
                <a:gridCol w="720080"/>
                <a:gridCol w="648072"/>
              </a:tblGrid>
              <a:tr h="432049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60,6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  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Каракия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Жетыбай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15763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365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17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876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15303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361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89327">
                <a:tc gridSpan="2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Динамика роста 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удельн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. веса в %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-4,2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- 3,7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- 18,4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- 45,1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22,6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87,6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- 14,8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29,9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- 16,7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32,1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6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-2484784" y="6620211"/>
            <a:ext cx="0" cy="228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908720" y="6021288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07904" y="3356992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flipH="1">
            <a:off x="-540568" y="6597352"/>
            <a:ext cx="108011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1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54176" cy="43204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Структура смертности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2002719"/>
              </p:ext>
            </p:extLst>
          </p:nvPr>
        </p:nvGraphicFramePr>
        <p:xfrm>
          <a:off x="250825" y="692150"/>
          <a:ext cx="8713788" cy="2449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77974530"/>
              </p:ext>
            </p:extLst>
          </p:nvPr>
        </p:nvGraphicFramePr>
        <p:xfrm>
          <a:off x="250825" y="3213100"/>
          <a:ext cx="8683624" cy="317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767"/>
                <a:gridCol w="1944216"/>
                <a:gridCol w="504056"/>
                <a:gridCol w="576064"/>
                <a:gridCol w="2088232"/>
                <a:gridCol w="504056"/>
                <a:gridCol w="576064"/>
                <a:gridCol w="1842169"/>
              </a:tblGrid>
              <a:tr h="28790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Наименование ЗНО 2015г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ЗНО 2016г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Динамика роста в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легких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16,4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желудка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37,5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желудка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легких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- 13,3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поджел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35,7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4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пищевода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- 19,2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15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молочной железы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Рак шейки матки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5,3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26,6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86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печени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языка и полости рта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13,3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58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языка и полости рта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ободочной кишки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Рак шейки матки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печени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- 11,8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74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 ободочной кишки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Головной мозг и ЦНС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Рак яичников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Рак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яичников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39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320"/>
            <a:ext cx="8928992" cy="346368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600" dirty="0" err="1" smtClean="0">
                <a:solidFill>
                  <a:srgbClr val="FF0000"/>
                </a:solidFill>
              </a:rPr>
              <a:t>Выявляемость</a:t>
            </a:r>
            <a:r>
              <a:rPr lang="ru-RU" sz="1600" dirty="0" smtClean="0">
                <a:solidFill>
                  <a:srgbClr val="FF0000"/>
                </a:solidFill>
              </a:rPr>
              <a:t> ЗН </a:t>
            </a:r>
            <a:r>
              <a:rPr lang="en-US" sz="1600" dirty="0" smtClean="0">
                <a:solidFill>
                  <a:srgbClr val="FF0000"/>
                </a:solidFill>
              </a:rPr>
              <a:t>I-II</a:t>
            </a:r>
            <a:r>
              <a:rPr lang="ru-RU" sz="1600" dirty="0" smtClean="0">
                <a:solidFill>
                  <a:srgbClr val="FF0000"/>
                </a:solidFill>
              </a:rPr>
              <a:t> стадии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7831692"/>
              </p:ext>
            </p:extLst>
          </p:nvPr>
        </p:nvGraphicFramePr>
        <p:xfrm>
          <a:off x="137542" y="692696"/>
          <a:ext cx="900645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9562837"/>
              </p:ext>
            </p:extLst>
          </p:nvPr>
        </p:nvGraphicFramePr>
        <p:xfrm>
          <a:off x="35489" y="5369768"/>
          <a:ext cx="900100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28"/>
                <a:gridCol w="642928"/>
                <a:gridCol w="642928"/>
                <a:gridCol w="539233"/>
                <a:gridCol w="556326"/>
                <a:gridCol w="504056"/>
                <a:gridCol w="576064"/>
                <a:gridCol w="468626"/>
                <a:gridCol w="580709"/>
                <a:gridCol w="653297"/>
                <a:gridCol w="725887"/>
                <a:gridCol w="653297"/>
                <a:gridCol w="725887"/>
                <a:gridCol w="1088838"/>
              </a:tblGrid>
              <a:tr h="363488">
                <a:tc gridSpan="2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МО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solidFill>
                            <a:srgbClr val="FFFF00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52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20197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426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35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29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89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21236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484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22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8856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-1,0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- 11,9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- 7,8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-18,6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-1,9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-20,2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8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5085184"/>
            <a:ext cx="712879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 удельному весу – 9 место, по динамике  –  15 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0620672" y="6119841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419872" y="3933056"/>
            <a:ext cx="576064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834165" y="3892273"/>
            <a:ext cx="504056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557362" y="3892273"/>
            <a:ext cx="504056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8120398" y="3861048"/>
            <a:ext cx="720080" cy="720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77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Выявляемость на ранних  стадиях (1 стадия)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8074687"/>
              </p:ext>
            </p:extLst>
          </p:nvPr>
        </p:nvGraphicFramePr>
        <p:xfrm>
          <a:off x="179512" y="764704"/>
          <a:ext cx="878522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0029074"/>
              </p:ext>
            </p:extLst>
          </p:nvPr>
        </p:nvGraphicFramePr>
        <p:xfrm>
          <a:off x="179388" y="5289144"/>
          <a:ext cx="878509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46"/>
                <a:gridCol w="604846"/>
                <a:gridCol w="594999"/>
                <a:gridCol w="594999"/>
                <a:gridCol w="614694"/>
                <a:gridCol w="604846"/>
                <a:gridCol w="604846"/>
                <a:gridCol w="604846"/>
                <a:gridCol w="604846"/>
                <a:gridCol w="644473"/>
                <a:gridCol w="694066"/>
                <a:gridCol w="694066"/>
                <a:gridCol w="694066"/>
                <a:gridCol w="624660"/>
              </a:tblGrid>
              <a:tr h="372104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Индикатор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15,3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МО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FF00"/>
                          </a:solidFill>
                        </a:rPr>
                        <a:t>АГП №2</a:t>
                      </a:r>
                      <a:endParaRPr lang="ru-RU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Бейнеу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FF00"/>
                          </a:solidFill>
                        </a:rPr>
                        <a:t>Каракия</a:t>
                      </a:r>
                      <a:endParaRPr lang="ru-RU" sz="9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Жетыбай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Манг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</a:rPr>
                        <a:t>рн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Мунайлы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Тупкараган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4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24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147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249">
                <a:tc grid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Динамика уд. Веса в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17,6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-12,1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-7,1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56,5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FF00"/>
                          </a:solidFill>
                        </a:rPr>
                        <a:t>-20,2</a:t>
                      </a:r>
                      <a:endParaRPr lang="ru-RU" sz="1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76,5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81,5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-0,6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66,3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FDF9-19C4-4E9D-BAA7-68EAE5A3322E}" type="slidenum">
              <a:rPr lang="ru-RU" smtClean="0"/>
              <a:t>9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-802312" y="6791671"/>
            <a:ext cx="45719" cy="4571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8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1908720" y="5805264"/>
            <a:ext cx="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43608" y="4941168"/>
            <a:ext cx="698477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Рейтинг: …..- место по показателю, по динамике роста -….место по РК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657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15124</TotalTime>
  <Words>3507</Words>
  <Application>Microsoft Office PowerPoint</Application>
  <PresentationFormat>Экран (4:3)</PresentationFormat>
  <Paragraphs>1515</Paragraphs>
  <Slides>24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Солнцестояние</vt:lpstr>
      <vt:lpstr>ГКП на ПХВ «Областной онкологический диспансер»</vt:lpstr>
      <vt:lpstr>Целевые индикаторы для реализации Дорожной карты по внедрению интегрированной модели онкологическими заболеваниями в Мангистауской области на 2016-2019 годы</vt:lpstr>
      <vt:lpstr>Исполнение дорожной карты </vt:lpstr>
      <vt:lpstr>ЗАБОЛЕВАЕМОСТЬ ЗНО </vt:lpstr>
      <vt:lpstr>Структура заболеваемости</vt:lpstr>
      <vt:lpstr>Показатели смертности</vt:lpstr>
      <vt:lpstr>Структура смертности</vt:lpstr>
      <vt:lpstr>Выявляемость ЗН I-II стадии</vt:lpstr>
      <vt:lpstr>Выявляемость на ранних  стадиях (1 стадия) </vt:lpstr>
      <vt:lpstr>Выявляемость по визуальным локализациям</vt:lpstr>
      <vt:lpstr>Запущенные случаи IV стадия (общая)</vt:lpstr>
      <vt:lpstr>Структура запущенности</vt:lpstr>
      <vt:lpstr>Запущенные случаи III-IV стадии визуальной локализации</vt:lpstr>
      <vt:lpstr>Распространенность  запущенности на III-IV стадии визуальных локализации в разрезе ПМСП по назалогиям </vt:lpstr>
      <vt:lpstr> 5 летняя выживаемость и охват специализированным лечение</vt:lpstr>
      <vt:lpstr>Укомплектованность и потребность кадрового ресурса I- уровня (ПМСП)</vt:lpstr>
      <vt:lpstr>Обучение  специалистами ООД в тренинговом центре АГП №2 специалистов организации ПМСП по вопросам онконастороженности и раннего выявления  онкологических больных  в период  16.05.16г- 30.08.2016 года ВСЕГО ОБУЧЕНЫ – 299 специалистов ПМСП</vt:lpstr>
      <vt:lpstr>Дооснащение мед оборудованием II уровня (ООД) на 2016-2020 годы количество медицинской техники -27 ед общая сумма – 461 822 454,0 тенге</vt:lpstr>
      <vt:lpstr>Дооснащение мед оборудованиемI- уровня (ПМСП) на 2016-2020 годы количество медицинской техники -27 ед общая сумма – 461 822 454,0 тенге</vt:lpstr>
      <vt:lpstr>Рейтинги медицинских организации области </vt:lpstr>
      <vt:lpstr>Проблемы и пути решения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856</cp:revision>
  <cp:lastPrinted>2016-10-12T04:45:57Z</cp:lastPrinted>
  <dcterms:created xsi:type="dcterms:W3CDTF">2016-01-21T13:10:25Z</dcterms:created>
  <dcterms:modified xsi:type="dcterms:W3CDTF">2018-01-04T09:53:06Z</dcterms:modified>
</cp:coreProperties>
</file>