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heme/themeOverride1.xml" ContentType="application/vnd.openxmlformats-officedocument.themeOverride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theme/themeOverride2.xml" ContentType="application/vnd.openxmlformats-officedocument.themeOverride+xml"/>
  <Override PartName="/ppt/charts/chart8.xml" ContentType="application/vnd.openxmlformats-officedocument.drawingml.chart+xml"/>
  <Override PartName="/ppt/theme/themeOverride3.xml" ContentType="application/vnd.openxmlformats-officedocument.themeOverride+xml"/>
  <Override PartName="/ppt/charts/chart9.xml" ContentType="application/vnd.openxmlformats-officedocument.drawingml.chart+xml"/>
  <Override PartName="/ppt/theme/themeOverride4.xml" ContentType="application/vnd.openxmlformats-officedocument.themeOverr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theme/themeOverride5.xml" ContentType="application/vnd.openxmlformats-officedocument.themeOverride+xml"/>
  <Override PartName="/ppt/charts/chart13.xml" ContentType="application/vnd.openxmlformats-officedocument.drawingml.chart+xml"/>
  <Override PartName="/ppt/theme/themeOverride6.xml" ContentType="application/vnd.openxmlformats-officedocument.themeOverrid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theme/themeOverride7.xml" ContentType="application/vnd.openxmlformats-officedocument.themeOverride+xml"/>
  <Override PartName="/ppt/charts/chart19.xml" ContentType="application/vnd.openxmlformats-officedocument.drawingml.chart+xml"/>
  <Override PartName="/ppt/theme/themeOverride8.xml" ContentType="application/vnd.openxmlformats-officedocument.themeOverride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theme/themeOverride9.xml" ContentType="application/vnd.openxmlformats-officedocument.themeOverride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theme/themeOverride10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88" r:id="rId2"/>
    <p:sldId id="273" r:id="rId3"/>
    <p:sldId id="274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87" r:id="rId17"/>
    <p:sldId id="275" r:id="rId18"/>
    <p:sldId id="276" r:id="rId19"/>
    <p:sldId id="277" r:id="rId20"/>
    <p:sldId id="279" r:id="rId21"/>
    <p:sldId id="281" r:id="rId22"/>
    <p:sldId id="282" r:id="rId23"/>
    <p:sldId id="284" r:id="rId24"/>
    <p:sldId id="285" r:id="rId25"/>
    <p:sldId id="286" r:id="rId26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645" autoAdjust="0"/>
  </p:normalViewPr>
  <p:slideViewPr>
    <p:cSldViewPr>
      <p:cViewPr>
        <p:scale>
          <a:sx n="90" d="100"/>
          <a:sy n="90" d="100"/>
        </p:scale>
        <p:origin x="-798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2.xlsx"/><Relationship Id="rId1" Type="http://schemas.openxmlformats.org/officeDocument/2006/relationships/themeOverride" Target="../theme/themeOverride5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3.xlsx"/><Relationship Id="rId1" Type="http://schemas.openxmlformats.org/officeDocument/2006/relationships/themeOverride" Target="../theme/themeOverride6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7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8.xlsx"/><Relationship Id="rId1" Type="http://schemas.openxmlformats.org/officeDocument/2006/relationships/themeOverride" Target="../theme/themeOverride7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9.xlsx"/><Relationship Id="rId1" Type="http://schemas.openxmlformats.org/officeDocument/2006/relationships/themeOverride" Target="../theme/themeOverride8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0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1.xlsx"/><Relationship Id="rId1" Type="http://schemas.openxmlformats.org/officeDocument/2006/relationships/themeOverride" Target="../theme/themeOverride9.xm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4.xlsx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5.xlsx"/><Relationship Id="rId1" Type="http://schemas.openxmlformats.org/officeDocument/2006/relationships/themeOverride" Target="../theme/themeOverride10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_____Microsoft_Excel5.xlsx"/><Relationship Id="rId1" Type="http://schemas.openxmlformats.org/officeDocument/2006/relationships/themeOverride" Target="../theme/themeOverride1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7.xlsx"/><Relationship Id="rId1" Type="http://schemas.openxmlformats.org/officeDocument/2006/relationships/themeOverride" Target="../theme/themeOverride2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8.xlsx"/><Relationship Id="rId1" Type="http://schemas.openxmlformats.org/officeDocument/2006/relationships/themeOverride" Target="../theme/themeOverride3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9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0826575078484808E-2"/>
          <c:y val="3.3143510245031392E-2"/>
          <c:w val="0.93133411095151719"/>
          <c:h val="0.72051008542038975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РК</c:v>
                </c:pt>
              </c:strCache>
            </c:strRef>
          </c:tx>
          <c:spPr>
            <a:ln w="28575">
              <a:solidFill>
                <a:srgbClr val="0070C0"/>
              </a:solidFill>
            </a:ln>
          </c:spPr>
          <c:marker>
            <c:spPr>
              <a:ln w="28575">
                <a:solidFill>
                  <a:srgbClr val="0070C0"/>
                </a:solidFill>
              </a:ln>
            </c:spPr>
          </c:marker>
          <c:dLbls>
            <c:txPr>
              <a:bodyPr/>
              <a:lstStyle/>
              <a:p>
                <a:pPr>
                  <a:defRPr sz="12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193.9</c:v>
                </c:pt>
                <c:pt idx="1">
                  <c:v>198.8</c:v>
                </c:pt>
                <c:pt idx="2">
                  <c:v>207.8</c:v>
                </c:pt>
                <c:pt idx="3">
                  <c:v>206.9</c:v>
                </c:pt>
                <c:pt idx="4">
                  <c:v>197.4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Мангистау</c:v>
                </c:pt>
              </c:strCache>
            </c:strRef>
          </c:tx>
          <c:spPr>
            <a:ln w="28575">
              <a:solidFill>
                <a:srgbClr val="FF0000"/>
              </a:solidFill>
            </a:ln>
          </c:spPr>
          <c:marker>
            <c:spPr>
              <a:ln w="28575">
                <a:solidFill>
                  <a:srgbClr val="FF0000"/>
                </a:solidFill>
              </a:ln>
            </c:spPr>
          </c:marker>
          <c:dLbls>
            <c:txPr>
              <a:bodyPr/>
              <a:lstStyle/>
              <a:p>
                <a:pPr>
                  <a:defRPr sz="12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123.6</c:v>
                </c:pt>
                <c:pt idx="1">
                  <c:v>121.1</c:v>
                </c:pt>
                <c:pt idx="2">
                  <c:v>121.4</c:v>
                </c:pt>
                <c:pt idx="3">
                  <c:v>134.4</c:v>
                </c:pt>
                <c:pt idx="4">
                  <c:v>131.69999999999999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7356032"/>
        <c:axId val="79110912"/>
      </c:lineChart>
      <c:catAx>
        <c:axId val="77356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79110912"/>
        <c:crosses val="autoZero"/>
        <c:auto val="1"/>
        <c:lblAlgn val="ctr"/>
        <c:lblOffset val="100"/>
        <c:noMultiLvlLbl val="0"/>
      </c:catAx>
      <c:valAx>
        <c:axId val="791109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773560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586451265511624E-2"/>
          <c:y val="0.87218899368111436"/>
          <c:w val="0.97539072559488482"/>
          <c:h val="0.10064043915827996"/>
        </c:manualLayout>
      </c:layout>
      <c:overlay val="0"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  <c:showDLblsOverMax val="0"/>
  </c:chart>
  <c:spPr>
    <a:ln w="19050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12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Лист1!$A$2:$A$11</c:f>
              <c:strCache>
                <c:ptCount val="10"/>
                <c:pt idx="0">
                  <c:v>Рак легкого</c:v>
                </c:pt>
                <c:pt idx="1">
                  <c:v>Рак желудка</c:v>
                </c:pt>
                <c:pt idx="2">
                  <c:v>РМЖ</c:v>
                </c:pt>
                <c:pt idx="3">
                  <c:v>Рак пищевода</c:v>
                </c:pt>
                <c:pt idx="4">
                  <c:v>Рак ободочной кишки</c:v>
                </c:pt>
                <c:pt idx="5">
                  <c:v>Рак поджел железы</c:v>
                </c:pt>
                <c:pt idx="6">
                  <c:v>Рак прямой кишки</c:v>
                </c:pt>
                <c:pt idx="7">
                  <c:v>Лифотические и кровотворные тк</c:v>
                </c:pt>
                <c:pt idx="8">
                  <c:v>РШМ</c:v>
                </c:pt>
                <c:pt idx="9">
                  <c:v>Рак печени 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16.3</c:v>
                </c:pt>
                <c:pt idx="1">
                  <c:v>11.4</c:v>
                </c:pt>
                <c:pt idx="2">
                  <c:v>8.4</c:v>
                </c:pt>
                <c:pt idx="3">
                  <c:v>5.7</c:v>
                </c:pt>
                <c:pt idx="4">
                  <c:v>5</c:v>
                </c:pt>
                <c:pt idx="5">
                  <c:v>5</c:v>
                </c:pt>
                <c:pt idx="6">
                  <c:v>4.7</c:v>
                </c:pt>
                <c:pt idx="7">
                  <c:v>4.7</c:v>
                </c:pt>
                <c:pt idx="8">
                  <c:v>4.2</c:v>
                </c:pt>
                <c:pt idx="9">
                  <c:v>4.0999999999999996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1550523886280371"/>
          <c:y val="2.0786442109998744E-3"/>
          <c:w val="0.26713667149291415"/>
          <c:h val="0.99584271157800019"/>
        </c:manualLayout>
      </c:layout>
      <c:overlay val="0"/>
      <c:txPr>
        <a:bodyPr/>
        <a:lstStyle/>
        <a:p>
          <a:pPr>
            <a:defRPr sz="800" b="1"/>
          </a:pPr>
          <a:endParaRPr lang="ru-RU"/>
        </a:p>
      </c:txPr>
    </c:legend>
    <c:plotVisOnly val="1"/>
    <c:dispBlanksAs val="gap"/>
    <c:showDLblsOverMax val="0"/>
  </c:chart>
  <c:spPr>
    <a:ln w="19050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12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Рак желудка</c:v>
                </c:pt>
                <c:pt idx="1">
                  <c:v>Рак легких</c:v>
                </c:pt>
                <c:pt idx="2">
                  <c:v>Рак пищевода</c:v>
                </c:pt>
                <c:pt idx="3">
                  <c:v>РМЖ</c:v>
                </c:pt>
                <c:pt idx="4">
                  <c:v>РШМ</c:v>
                </c:pt>
                <c:pt idx="5">
                  <c:v>Рак языка и полости рта</c:v>
                </c:pt>
                <c:pt idx="6">
                  <c:v>Рак печени</c:v>
                </c:pt>
                <c:pt idx="7">
                  <c:v>Рак поджел железы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15.2</c:v>
                </c:pt>
                <c:pt idx="1">
                  <c:v>14.4</c:v>
                </c:pt>
                <c:pt idx="2">
                  <c:v>10.5</c:v>
                </c:pt>
                <c:pt idx="3">
                  <c:v>5.8</c:v>
                </c:pt>
                <c:pt idx="4">
                  <c:v>5.3</c:v>
                </c:pt>
                <c:pt idx="5">
                  <c:v>4.7</c:v>
                </c:pt>
                <c:pt idx="6">
                  <c:v>4.0999999999999996</c:v>
                </c:pt>
                <c:pt idx="7">
                  <c:v>3.8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900" b="1"/>
          </a:pPr>
          <a:endParaRPr lang="ru-RU"/>
        </a:p>
      </c:txPr>
    </c:legend>
    <c:plotVisOnly val="1"/>
    <c:dispBlanksAs val="gap"/>
    <c:showDLblsOverMax val="0"/>
  </c:chart>
  <c:spPr>
    <a:ln w="19050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12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Рак легкого</c:v>
                </c:pt>
                <c:pt idx="1">
                  <c:v>Рак желудка</c:v>
                </c:pt>
                <c:pt idx="2">
                  <c:v>РМЖ</c:v>
                </c:pt>
                <c:pt idx="3">
                  <c:v>Рак поджел железы</c:v>
                </c:pt>
                <c:pt idx="4">
                  <c:v>Рак пищевода</c:v>
                </c:pt>
                <c:pt idx="5">
                  <c:v>Лимфатические и кровотворные сосуды</c:v>
                </c:pt>
                <c:pt idx="6">
                  <c:v>Рак прямой кишки</c:v>
                </c:pt>
                <c:pt idx="7">
                  <c:v>Рак ободочной кишки</c:v>
                </c:pt>
              </c:strCache>
            </c:strRef>
          </c:cat>
          <c:val>
            <c:numRef>
              <c:f>Лист1!$B$2:$B$9</c:f>
              <c:numCache>
                <c:formatCode>0.0</c:formatCode>
                <c:ptCount val="8"/>
                <c:pt idx="0">
                  <c:v>16.5</c:v>
                </c:pt>
                <c:pt idx="1">
                  <c:v>11.5</c:v>
                </c:pt>
                <c:pt idx="2">
                  <c:v>8.4</c:v>
                </c:pt>
                <c:pt idx="3">
                  <c:v>5.4</c:v>
                </c:pt>
                <c:pt idx="4">
                  <c:v>5.2</c:v>
                </c:pt>
                <c:pt idx="5">
                  <c:v>5.0999999999999996</c:v>
                </c:pt>
                <c:pt idx="6">
                  <c:v>5.0999999999999996</c:v>
                </c:pt>
                <c:pt idx="7">
                  <c:v>4.9000000000000004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8445354887708287"/>
          <c:y val="1.373647098196223E-3"/>
          <c:w val="0.29819865188021005"/>
          <c:h val="0.96241432707751262"/>
        </c:manualLayout>
      </c:layout>
      <c:overlay val="0"/>
      <c:txPr>
        <a:bodyPr/>
        <a:lstStyle/>
        <a:p>
          <a:pPr>
            <a:defRPr sz="800" b="1"/>
          </a:pPr>
          <a:endParaRPr lang="ru-RU"/>
        </a:p>
      </c:txPr>
    </c:legend>
    <c:plotVisOnly val="1"/>
    <c:dispBlanksAs val="gap"/>
    <c:showDLblsOverMax val="0"/>
  </c:chart>
  <c:spPr>
    <a:ln w="19050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12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Рак желудка</c:v>
                </c:pt>
                <c:pt idx="1">
                  <c:v>Рак легких</c:v>
                </c:pt>
                <c:pt idx="2">
                  <c:v>Рак пищевода</c:v>
                </c:pt>
                <c:pt idx="3">
                  <c:v>РМЖ</c:v>
                </c:pt>
                <c:pt idx="4">
                  <c:v>Рак ободочной кишки</c:v>
                </c:pt>
                <c:pt idx="5">
                  <c:v>ЦНС и головной мозг</c:v>
                </c:pt>
                <c:pt idx="6">
                  <c:v>РШМ</c:v>
                </c:pt>
                <c:pt idx="7">
                  <c:v>Рак печени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16.3</c:v>
                </c:pt>
                <c:pt idx="1">
                  <c:v>10.5</c:v>
                </c:pt>
                <c:pt idx="2">
                  <c:v>9.4</c:v>
                </c:pt>
                <c:pt idx="3">
                  <c:v>7.4</c:v>
                </c:pt>
                <c:pt idx="4">
                  <c:v>5.2</c:v>
                </c:pt>
                <c:pt idx="5">
                  <c:v>4.0999999999999996</c:v>
                </c:pt>
                <c:pt idx="6">
                  <c:v>3.6</c:v>
                </c:pt>
                <c:pt idx="7">
                  <c:v>2.7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900" b="1"/>
          </a:pPr>
          <a:endParaRPr lang="ru-RU"/>
        </a:p>
      </c:txPr>
    </c:legend>
    <c:plotVisOnly val="1"/>
    <c:dispBlanksAs val="gap"/>
    <c:showDLblsOverMax val="0"/>
  </c:chart>
  <c:spPr>
    <a:ln w="19050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3653067629526146E-2"/>
          <c:y val="3.3209937521322695E-2"/>
          <c:w val="0.81642166156624396"/>
          <c:h val="0.747250539326262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РК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txPr>
              <a:bodyPr/>
              <a:lstStyle/>
              <a:p>
                <a:pPr>
                  <a:defRPr sz="12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Лист1!$B$2:$B$3</c:f>
              <c:numCache>
                <c:formatCode>0.0</c:formatCode>
                <c:ptCount val="2"/>
                <c:pt idx="0">
                  <c:v>21.8</c:v>
                </c:pt>
                <c:pt idx="1">
                  <c:v>24.7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Мангистау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2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Лист1!$C$2:$C$3</c:f>
              <c:numCache>
                <c:formatCode>0.0</c:formatCode>
                <c:ptCount val="2"/>
                <c:pt idx="0">
                  <c:v>17</c:v>
                </c:pt>
                <c:pt idx="1">
                  <c:v>15.8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8113536"/>
        <c:axId val="27660672"/>
      </c:barChart>
      <c:catAx>
        <c:axId val="28113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27660672"/>
        <c:crosses val="autoZero"/>
        <c:auto val="1"/>
        <c:lblAlgn val="ctr"/>
        <c:lblOffset val="100"/>
        <c:noMultiLvlLbl val="0"/>
      </c:catAx>
      <c:valAx>
        <c:axId val="27660672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281135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5.5065011826182356E-2"/>
          <c:y val="0.90214156232337173"/>
          <c:w val="0.92607447970242973"/>
          <c:h val="7.6821530956733386E-2"/>
        </c:manualLayout>
      </c:layout>
      <c:overlay val="0"/>
    </c:legend>
    <c:plotVisOnly val="1"/>
    <c:dispBlanksAs val="gap"/>
    <c:showDLblsOverMax val="0"/>
  </c:chart>
  <c:spPr>
    <a:ln w="19050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244595505687476"/>
          <c:y val="3.3209937521322695E-2"/>
          <c:w val="0.8381589771820549"/>
          <c:h val="0.731083481425281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РК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txPr>
              <a:bodyPr/>
              <a:lstStyle/>
              <a:p>
                <a:pPr>
                  <a:defRPr sz="12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Лист1!$B$2:$B$3</c:f>
              <c:numCache>
                <c:formatCode>0.0</c:formatCode>
                <c:ptCount val="2"/>
                <c:pt idx="0">
                  <c:v>13.8</c:v>
                </c:pt>
                <c:pt idx="1">
                  <c:v>12.3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Мангистау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Лист1!$C$2:$C$3</c:f>
              <c:numCache>
                <c:formatCode>0.0</c:formatCode>
                <c:ptCount val="2"/>
                <c:pt idx="0">
                  <c:v>15.7</c:v>
                </c:pt>
                <c:pt idx="1">
                  <c:v>15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7727360"/>
        <c:axId val="27728896"/>
      </c:barChart>
      <c:catAx>
        <c:axId val="27727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27728896"/>
        <c:crosses val="autoZero"/>
        <c:auto val="1"/>
        <c:lblAlgn val="ctr"/>
        <c:lblOffset val="100"/>
        <c:noMultiLvlLbl val="0"/>
      </c:catAx>
      <c:valAx>
        <c:axId val="27728896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277273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3660706001694837E-2"/>
          <c:y val="0.88729375332039973"/>
          <c:w val="0.94748619109178522"/>
          <c:h val="9.0350091061696225E-2"/>
        </c:manualLayout>
      </c:layout>
      <c:overlay val="0"/>
    </c:legend>
    <c:plotVisOnly val="1"/>
    <c:dispBlanksAs val="gap"/>
    <c:showDLblsOverMax val="0"/>
  </c:chart>
  <c:spPr>
    <a:ln w="19050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3653067629526146E-2"/>
          <c:y val="6.5868724601418224E-2"/>
          <c:w val="0.87275938644439333"/>
          <c:h val="0.59868673262460326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РК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marker>
          <c:dLbls>
            <c:txPr>
              <a:bodyPr/>
              <a:lstStyle/>
              <a:p>
                <a:pPr>
                  <a:defRPr sz="12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53.6</c:v>
                </c:pt>
                <c:pt idx="1">
                  <c:v>55.8</c:v>
                </c:pt>
                <c:pt idx="2">
                  <c:v>57.3</c:v>
                </c:pt>
                <c:pt idx="3">
                  <c:v>58.9</c:v>
                </c:pt>
                <c:pt idx="4">
                  <c:v>59.4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Мангистау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Lbls>
            <c:txPr>
              <a:bodyPr/>
              <a:lstStyle/>
              <a:p>
                <a:pPr>
                  <a:defRPr sz="12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53.6</c:v>
                </c:pt>
                <c:pt idx="1">
                  <c:v>52.1</c:v>
                </c:pt>
                <c:pt idx="2">
                  <c:v>57.9</c:v>
                </c:pt>
                <c:pt idx="3">
                  <c:v>57.2</c:v>
                </c:pt>
                <c:pt idx="4">
                  <c:v>51.6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768704"/>
        <c:axId val="27770240"/>
      </c:lineChart>
      <c:catAx>
        <c:axId val="27768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27770240"/>
        <c:crosses val="autoZero"/>
        <c:auto val="1"/>
        <c:lblAlgn val="ctr"/>
        <c:lblOffset val="100"/>
        <c:noMultiLvlLbl val="0"/>
      </c:catAx>
      <c:valAx>
        <c:axId val="277702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277687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7100194347391746E-2"/>
          <c:y val="0.78586436499810841"/>
          <c:w val="0.96403929718122028"/>
          <c:h val="0.15509583342275574"/>
        </c:manualLayout>
      </c:layout>
      <c:overlay val="0"/>
    </c:legend>
    <c:plotVisOnly val="1"/>
    <c:dispBlanksAs val="gap"/>
    <c:showDLblsOverMax val="0"/>
  </c:chart>
  <c:spPr>
    <a:ln w="19050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0745791421434756E-2"/>
          <c:y val="7.1397749799529092E-2"/>
          <c:w val="0.8600078260187346"/>
          <c:h val="0.63005256360404394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РК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pPr>
              <a:ln>
                <a:solidFill>
                  <a:srgbClr val="0070C0"/>
                </a:solidFill>
              </a:ln>
            </c:spPr>
          </c:marker>
          <c:dLbls>
            <c:txPr>
              <a:bodyPr/>
              <a:lstStyle/>
              <a:p>
                <a:pPr>
                  <a:defRPr sz="12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Лист1!$B$2:$B$6</c:f>
              <c:numCache>
                <c:formatCode>0.0</c:formatCode>
                <c:ptCount val="5"/>
                <c:pt idx="0">
                  <c:v>50</c:v>
                </c:pt>
                <c:pt idx="1">
                  <c:v>50.2</c:v>
                </c:pt>
                <c:pt idx="2">
                  <c:v>50.8</c:v>
                </c:pt>
                <c:pt idx="3">
                  <c:v>47.7</c:v>
                </c:pt>
                <c:pt idx="4">
                  <c:v>48.5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Мангистау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ln>
                <a:solidFill>
                  <a:srgbClr val="FF0000"/>
                </a:solidFill>
              </a:ln>
            </c:spPr>
          </c:marker>
          <c:dLbls>
            <c:txPr>
              <a:bodyPr/>
              <a:lstStyle/>
              <a:p>
                <a:pPr>
                  <a:defRPr sz="12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Лист1!$C$2:$C$6</c:f>
              <c:numCache>
                <c:formatCode>0.0</c:formatCode>
                <c:ptCount val="5"/>
                <c:pt idx="0">
                  <c:v>50.6</c:v>
                </c:pt>
                <c:pt idx="1">
                  <c:v>51</c:v>
                </c:pt>
                <c:pt idx="2">
                  <c:v>50</c:v>
                </c:pt>
                <c:pt idx="3">
                  <c:v>41</c:v>
                </c:pt>
                <c:pt idx="4">
                  <c:v>41.5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849472"/>
        <c:axId val="27851008"/>
      </c:lineChart>
      <c:catAx>
        <c:axId val="27849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27851008"/>
        <c:crosses val="autoZero"/>
        <c:auto val="1"/>
        <c:lblAlgn val="ctr"/>
        <c:lblOffset val="100"/>
        <c:noMultiLvlLbl val="0"/>
      </c:catAx>
      <c:valAx>
        <c:axId val="27851008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278494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6578270662386967E-2"/>
          <c:y val="0.82642136984779468"/>
          <c:w val="0.97406865061586712"/>
          <c:h val="0.12495590767692479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spPr>
    <a:ln w="19050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3653067629526146E-2"/>
          <c:y val="6.5868724601418224E-2"/>
          <c:w val="0.87275938644439333"/>
          <c:h val="0.59868673262460326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РК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marker>
          <c:dLbls>
            <c:txPr>
              <a:bodyPr/>
              <a:lstStyle/>
              <a:p>
                <a:pPr>
                  <a:defRPr sz="12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Лист1!$B$2:$B$6</c:f>
              <c:numCache>
                <c:formatCode>0.0</c:formatCode>
                <c:ptCount val="5"/>
                <c:pt idx="0">
                  <c:v>14.1</c:v>
                </c:pt>
                <c:pt idx="1">
                  <c:v>12.5</c:v>
                </c:pt>
                <c:pt idx="2">
                  <c:v>12</c:v>
                </c:pt>
                <c:pt idx="3">
                  <c:v>11.5</c:v>
                </c:pt>
                <c:pt idx="4">
                  <c:v>11.3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Мангистау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Lbls>
            <c:txPr>
              <a:bodyPr/>
              <a:lstStyle/>
              <a:p>
                <a:pPr>
                  <a:defRPr sz="12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Лист1!$C$2:$C$6</c:f>
              <c:numCache>
                <c:formatCode>0.0</c:formatCode>
                <c:ptCount val="5"/>
                <c:pt idx="0">
                  <c:v>10.9</c:v>
                </c:pt>
                <c:pt idx="1">
                  <c:v>11</c:v>
                </c:pt>
                <c:pt idx="2">
                  <c:v>8.3000000000000007</c:v>
                </c:pt>
                <c:pt idx="3">
                  <c:v>10.7</c:v>
                </c:pt>
                <c:pt idx="4">
                  <c:v>10.3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880832"/>
        <c:axId val="27886720"/>
      </c:lineChart>
      <c:catAx>
        <c:axId val="27880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27886720"/>
        <c:crosses val="autoZero"/>
        <c:auto val="1"/>
        <c:lblAlgn val="ctr"/>
        <c:lblOffset val="100"/>
        <c:noMultiLvlLbl val="0"/>
      </c:catAx>
      <c:valAx>
        <c:axId val="27886720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278808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7100194347391746E-2"/>
          <c:y val="0.78586436499810841"/>
          <c:w val="0.96403929718122028"/>
          <c:h val="0.15509583342275574"/>
        </c:manualLayout>
      </c:layout>
      <c:overlay val="0"/>
    </c:legend>
    <c:plotVisOnly val="1"/>
    <c:dispBlanksAs val="gap"/>
    <c:showDLblsOverMax val="0"/>
  </c:chart>
  <c:spPr>
    <a:ln w="19050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0745791421434756E-2"/>
          <c:y val="7.1397749799529092E-2"/>
          <c:w val="0.8600078260187346"/>
          <c:h val="0.652098725141651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FF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2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РК</c:v>
                </c:pt>
                <c:pt idx="1">
                  <c:v>Мангистау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48.7</c:v>
                </c:pt>
                <c:pt idx="1">
                  <c:v>41.1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0070C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2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РК</c:v>
                </c:pt>
                <c:pt idx="1">
                  <c:v>Мангистау</c:v>
                </c:pt>
              </c:strCache>
            </c:strRef>
          </c:cat>
          <c:val>
            <c:numRef>
              <c:f>Лист1!$C$2:$C$3</c:f>
              <c:numCache>
                <c:formatCode>0.0</c:formatCode>
                <c:ptCount val="2"/>
                <c:pt idx="0">
                  <c:v>49.6</c:v>
                </c:pt>
                <c:pt idx="1">
                  <c:v>41.7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436736"/>
        <c:axId val="32636928"/>
      </c:barChart>
      <c:catAx>
        <c:axId val="28436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32636928"/>
        <c:crosses val="autoZero"/>
        <c:auto val="1"/>
        <c:lblAlgn val="ctr"/>
        <c:lblOffset val="100"/>
        <c:noMultiLvlLbl val="0"/>
      </c:catAx>
      <c:valAx>
        <c:axId val="32636928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284367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6578270662386967E-2"/>
          <c:y val="0.82642136984779468"/>
          <c:w val="0.96585597605174334"/>
          <c:h val="0.12274400066659261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spPr>
    <a:ln w="19050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228895595622525E-2"/>
          <c:y val="3.6912870183179541E-2"/>
          <c:w val="0.9307723843356247"/>
          <c:h val="0.733918074124922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РК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FF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200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180.4</c:v>
                </c:pt>
                <c:pt idx="1">
                  <c:v>179.2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Мангистау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0070C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200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128.80000000000001</c:v>
                </c:pt>
                <c:pt idx="1">
                  <c:v>126.2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9169408"/>
        <c:axId val="79170944"/>
      </c:barChart>
      <c:catAx>
        <c:axId val="79169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79170944"/>
        <c:crosses val="autoZero"/>
        <c:auto val="1"/>
        <c:lblAlgn val="ctr"/>
        <c:lblOffset val="100"/>
        <c:noMultiLvlLbl val="0"/>
      </c:catAx>
      <c:valAx>
        <c:axId val="791709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791694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1250200850043319E-2"/>
          <c:y val="0.88339281923494317"/>
          <c:w val="0.96000421440776551"/>
          <c:h val="8.9890306542523321E-2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spPr>
    <a:ln w="19050">
      <a:solidFill>
        <a:srgbClr val="FF0000"/>
      </a:solidFill>
    </a:ln>
  </c:spPr>
  <c:txPr>
    <a:bodyPr/>
    <a:lstStyle/>
    <a:p>
      <a:pPr>
        <a:defRPr sz="1800" b="1"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3689892537017774E-2"/>
          <c:y val="4.9398955391097156E-2"/>
          <c:w val="0.89030381815480608"/>
          <c:h val="0.65153449492835047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Одногодичная летальность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marker>
          <c:dLbls>
            <c:txPr>
              <a:bodyPr/>
              <a:lstStyle/>
              <a:p>
                <a:pPr>
                  <a:defRPr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Лист1!$B$2:$B$6</c:f>
              <c:numCache>
                <c:formatCode>0.0</c:formatCode>
                <c:ptCount val="5"/>
                <c:pt idx="0">
                  <c:v>30.8</c:v>
                </c:pt>
                <c:pt idx="1">
                  <c:v>29.1</c:v>
                </c:pt>
                <c:pt idx="2">
                  <c:v>26.5</c:v>
                </c:pt>
                <c:pt idx="3">
                  <c:v>24.8</c:v>
                </c:pt>
                <c:pt idx="4">
                  <c:v>23.3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Ранняя диагностика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Lbls>
            <c:txPr>
              <a:bodyPr/>
              <a:lstStyle/>
              <a:p>
                <a:pPr>
                  <a:defRPr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Лист1!$C$2:$C$6</c:f>
              <c:numCache>
                <c:formatCode>0.0</c:formatCode>
                <c:ptCount val="5"/>
                <c:pt idx="0">
                  <c:v>53.6</c:v>
                </c:pt>
                <c:pt idx="1">
                  <c:v>55.8</c:v>
                </c:pt>
                <c:pt idx="2">
                  <c:v>57.3</c:v>
                </c:pt>
                <c:pt idx="3">
                  <c:v>58.9</c:v>
                </c:pt>
                <c:pt idx="4">
                  <c:v>59.4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Поздняя диагностика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dLbls>
            <c:txPr>
              <a:bodyPr/>
              <a:lstStyle/>
              <a:p>
                <a:pPr>
                  <a:defRPr>
                    <a:solidFill>
                      <a:srgbClr val="00B050"/>
                    </a:solidFill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Лист1!$D$2:$D$6</c:f>
              <c:numCache>
                <c:formatCode>0.0</c:formatCode>
                <c:ptCount val="5"/>
                <c:pt idx="0">
                  <c:v>14.1</c:v>
                </c:pt>
                <c:pt idx="1">
                  <c:v>12.5</c:v>
                </c:pt>
                <c:pt idx="2">
                  <c:v>12</c:v>
                </c:pt>
                <c:pt idx="3">
                  <c:v>11.5</c:v>
                </c:pt>
                <c:pt idx="4">
                  <c:v>11.3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678272"/>
        <c:axId val="32679808"/>
      </c:lineChart>
      <c:catAx>
        <c:axId val="32678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2679808"/>
        <c:crosses val="autoZero"/>
        <c:auto val="1"/>
        <c:lblAlgn val="ctr"/>
        <c:lblOffset val="100"/>
        <c:noMultiLvlLbl val="0"/>
      </c:catAx>
      <c:valAx>
        <c:axId val="32679808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326782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4308176100628925E-2"/>
          <c:y val="0.8292565825375473"/>
          <c:w val="0.94682389937106926"/>
          <c:h val="0.1084686841779484"/>
        </c:manualLayout>
      </c:layout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spPr>
    <a:ln w="19050">
      <a:solidFill>
        <a:srgbClr val="FF0000"/>
      </a:solidFill>
    </a:ln>
  </c:spPr>
  <c:txPr>
    <a:bodyPr/>
    <a:lstStyle/>
    <a:p>
      <a:pPr>
        <a:defRPr sz="1200" b="1"/>
      </a:pPr>
      <a:endParaRPr lang="ru-RU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3689892537017774E-2"/>
          <c:y val="4.9398955391097156E-2"/>
          <c:w val="0.89030381815480608"/>
          <c:h val="0.65153449492835047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Одногодичная летальность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marker>
          <c:dLbls>
            <c:txPr>
              <a:bodyPr/>
              <a:lstStyle/>
              <a:p>
                <a:pPr>
                  <a:defRPr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Лист1!$B$2:$B$6</c:f>
              <c:numCache>
                <c:formatCode>0.0</c:formatCode>
                <c:ptCount val="5"/>
                <c:pt idx="0">
                  <c:v>41.7</c:v>
                </c:pt>
                <c:pt idx="1">
                  <c:v>33.9</c:v>
                </c:pt>
                <c:pt idx="2">
                  <c:v>28</c:v>
                </c:pt>
                <c:pt idx="3">
                  <c:v>31.3</c:v>
                </c:pt>
                <c:pt idx="4">
                  <c:v>24.4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Ранняя диагностика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Lbls>
            <c:txPr>
              <a:bodyPr/>
              <a:lstStyle/>
              <a:p>
                <a:pPr>
                  <a:defRPr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Лист1!$C$2:$C$6</c:f>
              <c:numCache>
                <c:formatCode>0.0</c:formatCode>
                <c:ptCount val="5"/>
                <c:pt idx="0">
                  <c:v>53.6</c:v>
                </c:pt>
                <c:pt idx="1">
                  <c:v>52.1</c:v>
                </c:pt>
                <c:pt idx="2">
                  <c:v>57.3</c:v>
                </c:pt>
                <c:pt idx="3">
                  <c:v>57.6</c:v>
                </c:pt>
                <c:pt idx="4">
                  <c:v>51.6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Поздняя диагностика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dLbls>
            <c:txPr>
              <a:bodyPr/>
              <a:lstStyle/>
              <a:p>
                <a:pPr>
                  <a:defRPr>
                    <a:solidFill>
                      <a:srgbClr val="00B050"/>
                    </a:solidFill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Лист1!$D$2:$D$6</c:f>
              <c:numCache>
                <c:formatCode>0.0</c:formatCode>
                <c:ptCount val="5"/>
                <c:pt idx="0">
                  <c:v>10.9</c:v>
                </c:pt>
                <c:pt idx="1">
                  <c:v>11</c:v>
                </c:pt>
                <c:pt idx="2">
                  <c:v>8.3000000000000007</c:v>
                </c:pt>
                <c:pt idx="3">
                  <c:v>10.7</c:v>
                </c:pt>
                <c:pt idx="4">
                  <c:v>10.3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867072"/>
        <c:axId val="32868608"/>
      </c:lineChart>
      <c:catAx>
        <c:axId val="32867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2868608"/>
        <c:crosses val="autoZero"/>
        <c:auto val="1"/>
        <c:lblAlgn val="ctr"/>
        <c:lblOffset val="100"/>
        <c:noMultiLvlLbl val="0"/>
      </c:catAx>
      <c:valAx>
        <c:axId val="32868608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328670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4308176100628925E-2"/>
          <c:y val="0.8292565825375473"/>
          <c:w val="0.94682389937106926"/>
          <c:h val="0.1084686841779484"/>
        </c:manualLayout>
      </c:layout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spPr>
    <a:ln w="19050">
      <a:solidFill>
        <a:srgbClr val="FF0000"/>
      </a:solidFill>
    </a:ln>
  </c:spPr>
  <c:txPr>
    <a:bodyPr/>
    <a:lstStyle/>
    <a:p>
      <a:pPr>
        <a:defRPr sz="1200" b="1"/>
      </a:pPr>
      <a:endParaRPr lang="ru-RU"/>
    </a:p>
  </c:txPr>
  <c:externalData r:id="rId2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524432168074663E-2"/>
          <c:y val="5.056426408237432E-2"/>
          <c:w val="0.93712852522136325"/>
          <c:h val="0.598762447001817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РК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txPr>
              <a:bodyPr/>
              <a:lstStyle/>
              <a:p>
                <a:pPr>
                  <a:defRPr sz="12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Лист1!$B$2:$B$6</c:f>
              <c:numCache>
                <c:formatCode>0.0</c:formatCode>
                <c:ptCount val="5"/>
                <c:pt idx="0">
                  <c:v>83.1</c:v>
                </c:pt>
                <c:pt idx="1">
                  <c:v>86.4</c:v>
                </c:pt>
                <c:pt idx="2">
                  <c:v>91.2</c:v>
                </c:pt>
                <c:pt idx="3">
                  <c:v>92.2</c:v>
                </c:pt>
                <c:pt idx="4">
                  <c:v>90.6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Мангистау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2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Лист1!$C$2:$C$6</c:f>
              <c:numCache>
                <c:formatCode>0.0</c:formatCode>
                <c:ptCount val="5"/>
                <c:pt idx="0">
                  <c:v>82</c:v>
                </c:pt>
                <c:pt idx="1">
                  <c:v>87.8</c:v>
                </c:pt>
                <c:pt idx="2">
                  <c:v>82.3</c:v>
                </c:pt>
                <c:pt idx="3">
                  <c:v>86.6</c:v>
                </c:pt>
                <c:pt idx="4">
                  <c:v>82.5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3422464"/>
        <c:axId val="63424000"/>
      </c:barChart>
      <c:catAx>
        <c:axId val="63422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63424000"/>
        <c:crosses val="autoZero"/>
        <c:auto val="1"/>
        <c:lblAlgn val="ctr"/>
        <c:lblOffset val="100"/>
        <c:noMultiLvlLbl val="0"/>
      </c:catAx>
      <c:valAx>
        <c:axId val="63424000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634224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4764646446529025E-2"/>
          <c:y val="0.79228621037754898"/>
          <c:w val="0.95612373624139813"/>
          <c:h val="0.18260674338784574"/>
        </c:manualLayout>
      </c:layout>
      <c:overlay val="0"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  <c:showDLblsOverMax val="0"/>
  </c:chart>
  <c:spPr>
    <a:ln w="19050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74268326294247E-2"/>
          <c:y val="5.3039428862451853E-2"/>
          <c:w val="0.923424264990928"/>
          <c:h val="0.63076217748731589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РК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pPr>
              <a:ln>
                <a:solidFill>
                  <a:srgbClr val="0070C0"/>
                </a:solidFill>
              </a:ln>
            </c:spPr>
          </c:marker>
          <c:dLbls>
            <c:txPr>
              <a:bodyPr/>
              <a:lstStyle/>
              <a:p>
                <a:pPr>
                  <a:defRPr sz="1200" b="1">
                    <a:solidFill>
                      <a:srgbClr val="00B0F0"/>
                    </a:solidFill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Лист1!$B$2:$B$6</c:f>
              <c:numCache>
                <c:formatCode>0.0</c:formatCode>
                <c:ptCount val="5"/>
                <c:pt idx="0">
                  <c:v>83.7</c:v>
                </c:pt>
                <c:pt idx="1">
                  <c:v>86.2</c:v>
                </c:pt>
                <c:pt idx="2">
                  <c:v>87.4</c:v>
                </c:pt>
                <c:pt idx="3">
                  <c:v>86.9</c:v>
                </c:pt>
                <c:pt idx="4">
                  <c:v>88.3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Мангистау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ln>
                <a:solidFill>
                  <a:srgbClr val="FF0000"/>
                </a:solidFill>
              </a:ln>
            </c:spPr>
          </c:marker>
          <c:dLbls>
            <c:txPr>
              <a:bodyPr/>
              <a:lstStyle/>
              <a:p>
                <a:pPr>
                  <a:defRPr sz="12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Лист1!$C$2:$C$6</c:f>
              <c:numCache>
                <c:formatCode>0.0</c:formatCode>
                <c:ptCount val="5"/>
                <c:pt idx="0">
                  <c:v>92.2</c:v>
                </c:pt>
                <c:pt idx="1">
                  <c:v>93.8</c:v>
                </c:pt>
                <c:pt idx="2">
                  <c:v>93.1</c:v>
                </c:pt>
                <c:pt idx="3">
                  <c:v>94.5</c:v>
                </c:pt>
                <c:pt idx="4">
                  <c:v>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013056"/>
        <c:axId val="90064000"/>
      </c:lineChart>
      <c:catAx>
        <c:axId val="90013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90064000"/>
        <c:crosses val="autoZero"/>
        <c:auto val="1"/>
        <c:lblAlgn val="ctr"/>
        <c:lblOffset val="100"/>
        <c:noMultiLvlLbl val="0"/>
      </c:catAx>
      <c:valAx>
        <c:axId val="90064000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900130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4.3029903635216735E-2"/>
          <c:y val="0.85393114511126633"/>
          <c:w val="0.93737333620420149"/>
          <c:h val="0.11408451515555054"/>
        </c:manualLayout>
      </c:layout>
      <c:overlay val="0"/>
    </c:legend>
    <c:plotVisOnly val="1"/>
    <c:dispBlanksAs val="gap"/>
    <c:showDLblsOverMax val="0"/>
  </c:chart>
  <c:spPr>
    <a:ln w="19050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910170413108201E-2"/>
          <c:y val="4.7245007111139013E-2"/>
          <c:w val="0.8771634849170965"/>
          <c:h val="0.669988216516676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финасирования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</c:spPr>
            <c:txPr>
              <a:bodyPr/>
              <a:lstStyle/>
              <a:p>
                <a:pPr>
                  <a:defRPr sz="1000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10.4</c:v>
                </c:pt>
                <c:pt idx="1">
                  <c:v>16.5</c:v>
                </c:pt>
                <c:pt idx="2">
                  <c:v>26.6</c:v>
                </c:pt>
                <c:pt idx="3">
                  <c:v>28.9</c:v>
                </c:pt>
                <c:pt idx="4">
                  <c:v>32.200000000000003</c:v>
                </c:pt>
                <c:pt idx="5">
                  <c:v>32.299999999999997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Финансирование лек.обеспечением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2"/>
              <c:layout>
                <c:manualLayout>
                  <c:x val="3.2897192388291426E-2"/>
                  <c:y val="3.83325405238337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392523082784830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990653853481038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7943923120886121E-2"/>
                  <c:y val="3.83325405238337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7.1</c:v>
                </c:pt>
                <c:pt idx="1">
                  <c:v>8.1999999999999993</c:v>
                </c:pt>
                <c:pt idx="2">
                  <c:v>10.3</c:v>
                </c:pt>
                <c:pt idx="3">
                  <c:v>15.7</c:v>
                </c:pt>
                <c:pt idx="4">
                  <c:v>18.100000000000001</c:v>
                </c:pt>
                <c:pt idx="5">
                  <c:v>18.2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4293248"/>
        <c:axId val="34295168"/>
      </c:barChart>
      <c:catAx>
        <c:axId val="34293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4295168"/>
        <c:crosses val="autoZero"/>
        <c:auto val="1"/>
        <c:lblAlgn val="ctr"/>
        <c:lblOffset val="100"/>
        <c:noMultiLvlLbl val="0"/>
      </c:catAx>
      <c:valAx>
        <c:axId val="342951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2932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3181186762094389E-2"/>
          <c:y val="0.82770247429003307"/>
          <c:w val="0.94887489011701931"/>
          <c:h val="0.13041213215852654"/>
        </c:manualLayout>
      </c:layout>
      <c:overlay val="0"/>
    </c:legend>
    <c:plotVisOnly val="1"/>
    <c:dispBlanksAs val="gap"/>
    <c:showDLblsOverMax val="0"/>
  </c:chart>
  <c:spPr>
    <a:ln w="19050">
      <a:solidFill>
        <a:srgbClr val="FF0000"/>
      </a:solidFill>
    </a:ln>
  </c:spPr>
  <c:txPr>
    <a:bodyPr/>
    <a:lstStyle/>
    <a:p>
      <a:pPr>
        <a:defRPr sz="1200" b="1"/>
      </a:pPr>
      <a:endParaRPr lang="ru-RU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910170413108201E-2"/>
          <c:y val="4.7245007111139013E-2"/>
          <c:w val="0.8771634849170965"/>
          <c:h val="0.669988216516676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финасирования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</c:spPr>
            <c:txPr>
              <a:bodyPr/>
              <a:lstStyle/>
              <a:p>
                <a:pPr>
                  <a:defRPr sz="1000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Лист1!$B$2:$B$9</c:f>
              <c:numCache>
                <c:formatCode>0.0</c:formatCode>
                <c:ptCount val="8"/>
                <c:pt idx="0">
                  <c:v>66.3</c:v>
                </c:pt>
                <c:pt idx="1">
                  <c:v>67.5</c:v>
                </c:pt>
                <c:pt idx="2">
                  <c:v>69.2</c:v>
                </c:pt>
                <c:pt idx="3">
                  <c:v>71.2</c:v>
                </c:pt>
                <c:pt idx="4">
                  <c:v>78</c:v>
                </c:pt>
                <c:pt idx="5">
                  <c:v>81</c:v>
                </c:pt>
                <c:pt idx="6">
                  <c:v>77.8</c:v>
                </c:pt>
                <c:pt idx="7">
                  <c:v>76.900000000000006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Финансирование лек.обеспечением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2.5601994043672568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844666004852507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2897192388291426E-2"/>
                  <c:y val="3.83325405238337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392523082784830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990653853481038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7943923120886121E-2"/>
                  <c:y val="3.83325405238337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4223330024262537E-2"/>
                  <c:y val="-7.666508104766756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70679960291151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Лист1!$C$2:$C$9</c:f>
              <c:numCache>
                <c:formatCode>0.0</c:formatCode>
                <c:ptCount val="8"/>
                <c:pt idx="0">
                  <c:v>46.3</c:v>
                </c:pt>
                <c:pt idx="1">
                  <c:v>46.4</c:v>
                </c:pt>
                <c:pt idx="2">
                  <c:v>47</c:v>
                </c:pt>
                <c:pt idx="3">
                  <c:v>49</c:v>
                </c:pt>
                <c:pt idx="4">
                  <c:v>53</c:v>
                </c:pt>
                <c:pt idx="5">
                  <c:v>54.5</c:v>
                </c:pt>
                <c:pt idx="6">
                  <c:v>50.9</c:v>
                </c:pt>
                <c:pt idx="7">
                  <c:v>66.8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4077184"/>
        <c:axId val="84194432"/>
      </c:barChart>
      <c:catAx>
        <c:axId val="84077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4194432"/>
        <c:crosses val="autoZero"/>
        <c:auto val="1"/>
        <c:lblAlgn val="ctr"/>
        <c:lblOffset val="100"/>
        <c:noMultiLvlLbl val="0"/>
      </c:catAx>
      <c:valAx>
        <c:axId val="84194432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840771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3181186762094389E-2"/>
          <c:y val="0.82770247429003307"/>
          <c:w val="0.94887489011701931"/>
          <c:h val="0.13041213215852654"/>
        </c:manualLayout>
      </c:layout>
      <c:overlay val="0"/>
    </c:legend>
    <c:plotVisOnly val="1"/>
    <c:dispBlanksAs val="gap"/>
    <c:showDLblsOverMax val="0"/>
  </c:chart>
  <c:spPr>
    <a:ln w="19050">
      <a:solidFill>
        <a:srgbClr val="FF0000"/>
      </a:solidFill>
    </a:ln>
  </c:spPr>
  <c:txPr>
    <a:bodyPr/>
    <a:lstStyle/>
    <a:p>
      <a:pPr>
        <a:defRPr sz="1200" b="1"/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122407223491718E-2"/>
          <c:y val="3.4920748130143862E-2"/>
          <c:w val="0.91862894803491091"/>
          <c:h val="0.67538509182706286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РК 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pPr>
              <a:ln>
                <a:solidFill>
                  <a:srgbClr val="0070C0"/>
                </a:solidFill>
              </a:ln>
            </c:spPr>
          </c:marker>
          <c:dLbls>
            <c:txPr>
              <a:bodyPr/>
              <a:lstStyle/>
              <a:p>
                <a:pPr>
                  <a:defRPr sz="12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Лист1!$B$2:$B$6</c:f>
              <c:numCache>
                <c:formatCode>0.0</c:formatCode>
                <c:ptCount val="5"/>
                <c:pt idx="0">
                  <c:v>99.6</c:v>
                </c:pt>
                <c:pt idx="1">
                  <c:v>94</c:v>
                </c:pt>
                <c:pt idx="2">
                  <c:v>89.8</c:v>
                </c:pt>
                <c:pt idx="3">
                  <c:v>89.3</c:v>
                </c:pt>
                <c:pt idx="4">
                  <c:v>81.7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Мангистау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ln>
                <a:solidFill>
                  <a:srgbClr val="FF0000"/>
                </a:solidFill>
              </a:ln>
            </c:spPr>
          </c:marker>
          <c:dLbls>
            <c:txPr>
              <a:bodyPr/>
              <a:lstStyle/>
              <a:p>
                <a:pPr>
                  <a:defRPr sz="12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Лист1!$C$2:$C$6</c:f>
              <c:numCache>
                <c:formatCode>0.0</c:formatCode>
                <c:ptCount val="5"/>
                <c:pt idx="0">
                  <c:v>62.5</c:v>
                </c:pt>
                <c:pt idx="1">
                  <c:v>59.8</c:v>
                </c:pt>
                <c:pt idx="2">
                  <c:v>59.2</c:v>
                </c:pt>
                <c:pt idx="3">
                  <c:v>56.9</c:v>
                </c:pt>
                <c:pt idx="4">
                  <c:v>56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897984"/>
        <c:axId val="23899520"/>
      </c:lineChart>
      <c:catAx>
        <c:axId val="23897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23899520"/>
        <c:crosses val="autoZero"/>
        <c:auto val="1"/>
        <c:lblAlgn val="ctr"/>
        <c:lblOffset val="100"/>
        <c:noMultiLvlLbl val="0"/>
      </c:catAx>
      <c:valAx>
        <c:axId val="23899520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238979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5193350198771228E-2"/>
          <c:y val="0.86270178961889654"/>
          <c:w val="0.95878568847126855"/>
          <c:h val="0.10887564635554008"/>
        </c:manualLayout>
      </c:layout>
      <c:overlay val="0"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  <c:showDLblsOverMax val="0"/>
  </c:chart>
  <c:spPr>
    <a:ln w="19050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7563220651790313E-2"/>
          <c:y val="4.9398955391097156E-2"/>
          <c:w val="0.9111875820812626"/>
          <c:h val="0.4884001073012165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txPr>
              <a:bodyPr/>
              <a:lstStyle/>
              <a:p>
                <a:pPr>
                  <a:defRPr sz="10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Самостоятельное обращение</c:v>
                </c:pt>
                <c:pt idx="1">
                  <c:v>при проф осмотре</c:v>
                </c:pt>
                <c:pt idx="2">
                  <c:v>при скрининге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83.2</c:v>
                </c:pt>
                <c:pt idx="1">
                  <c:v>11.3</c:v>
                </c:pt>
                <c:pt idx="2">
                  <c:v>5.5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2.351212343864805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Самостоятельное обращение</c:v>
                </c:pt>
                <c:pt idx="1">
                  <c:v>при проф осмотре</c:v>
                </c:pt>
                <c:pt idx="2">
                  <c:v>при скрининге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80.099999999999994</c:v>
                </c:pt>
                <c:pt idx="1">
                  <c:v>12</c:v>
                </c:pt>
                <c:pt idx="2">
                  <c:v>7.9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2.057310800881704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rgbClr val="00B05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Самостоятельное обращение</c:v>
                </c:pt>
                <c:pt idx="1">
                  <c:v>при проф осмотре</c:v>
                </c:pt>
                <c:pt idx="2">
                  <c:v>при скрининге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72.900000000000006</c:v>
                </c:pt>
                <c:pt idx="1">
                  <c:v>12.6</c:v>
                </c:pt>
                <c:pt idx="2">
                  <c:v>4.7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79189120"/>
        <c:axId val="79190656"/>
        <c:axId val="0"/>
      </c:bar3DChart>
      <c:catAx>
        <c:axId val="791891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79190656"/>
        <c:crosses val="autoZero"/>
        <c:auto val="1"/>
        <c:lblAlgn val="ctr"/>
        <c:lblOffset val="100"/>
        <c:noMultiLvlLbl val="0"/>
      </c:catAx>
      <c:valAx>
        <c:axId val="791906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791891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6.3908774812406324E-2"/>
          <c:y val="0.88575008284285106"/>
          <c:w val="0.91845713260860762"/>
          <c:h val="9.0222965616271911E-2"/>
        </c:manualLayout>
      </c:layout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spPr>
    <a:ln w="19050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0737357316007794E-2"/>
          <c:y val="2.9358875230776512E-2"/>
          <c:w val="0.9111875820812626"/>
          <c:h val="0.4884001073012165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txPr>
              <a:bodyPr/>
              <a:lstStyle/>
              <a:p>
                <a:pPr>
                  <a:defRPr sz="10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Самостоятельное обращение</c:v>
                </c:pt>
                <c:pt idx="1">
                  <c:v>при проф осмотре</c:v>
                </c:pt>
                <c:pt idx="2">
                  <c:v>при скрининге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95.6</c:v>
                </c:pt>
                <c:pt idx="1">
                  <c:v>3</c:v>
                </c:pt>
                <c:pt idx="2">
                  <c:v>4.5999999999999996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2.351212343864805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Самостоятельное обращение</c:v>
                </c:pt>
                <c:pt idx="1">
                  <c:v>при проф осмотре</c:v>
                </c:pt>
                <c:pt idx="2">
                  <c:v>при скрининге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94.6</c:v>
                </c:pt>
                <c:pt idx="1">
                  <c:v>5.3</c:v>
                </c:pt>
                <c:pt idx="2">
                  <c:v>4.0999999999999996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2.057310800881704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rgbClr val="00B05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Самостоятельное обращение</c:v>
                </c:pt>
                <c:pt idx="1">
                  <c:v>при проф осмотре</c:v>
                </c:pt>
                <c:pt idx="2">
                  <c:v>при скрининге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39.4</c:v>
                </c:pt>
                <c:pt idx="1">
                  <c:v>40.5</c:v>
                </c:pt>
                <c:pt idx="2">
                  <c:v>4.4000000000000004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5376256"/>
        <c:axId val="25377792"/>
        <c:axId val="0"/>
      </c:bar3DChart>
      <c:catAx>
        <c:axId val="253762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25377792"/>
        <c:crosses val="autoZero"/>
        <c:auto val="1"/>
        <c:lblAlgn val="ctr"/>
        <c:lblOffset val="100"/>
        <c:noMultiLvlLbl val="0"/>
      </c:catAx>
      <c:valAx>
        <c:axId val="253777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253762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6.3908774812406324E-2"/>
          <c:y val="0.88575008284285106"/>
          <c:w val="0.91845713260860762"/>
          <c:h val="9.0222965616271911E-2"/>
        </c:manualLayout>
      </c:layout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spPr>
    <a:ln w="19050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14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РМЖ</c:v>
                </c:pt>
                <c:pt idx="1">
                  <c:v>рак легкого</c:v>
                </c:pt>
                <c:pt idx="2">
                  <c:v>рак кожи</c:v>
                </c:pt>
                <c:pt idx="3">
                  <c:v>рак желудка</c:v>
                </c:pt>
                <c:pt idx="4">
                  <c:v>РШМ</c:v>
                </c:pt>
                <c:pt idx="5">
                  <c:v>рак ободочной кишки</c:v>
                </c:pt>
                <c:pt idx="6">
                  <c:v>рак предстат железы</c:v>
                </c:pt>
                <c:pt idx="7">
                  <c:v>рак прямой кишки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12.4</c:v>
                </c:pt>
                <c:pt idx="1">
                  <c:v>10.6</c:v>
                </c:pt>
                <c:pt idx="2">
                  <c:v>10.6</c:v>
                </c:pt>
                <c:pt idx="3">
                  <c:v>7.7</c:v>
                </c:pt>
                <c:pt idx="4">
                  <c:v>5.2</c:v>
                </c:pt>
                <c:pt idx="5">
                  <c:v>4.8</c:v>
                </c:pt>
                <c:pt idx="6">
                  <c:v>4.3</c:v>
                </c:pt>
                <c:pt idx="7">
                  <c:v>4.0999999999999996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900" b="1"/>
          </a:pPr>
          <a:endParaRPr lang="ru-RU"/>
        </a:p>
      </c:txPr>
    </c:legend>
    <c:plotVisOnly val="1"/>
    <c:dispBlanksAs val="gap"/>
    <c:showDLblsOverMax val="0"/>
  </c:chart>
  <c:spPr>
    <a:ln w="19050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14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РМЖ</c:v>
                </c:pt>
                <c:pt idx="1">
                  <c:v>Рак легкого</c:v>
                </c:pt>
                <c:pt idx="2">
                  <c:v>Рак желудка</c:v>
                </c:pt>
                <c:pt idx="3">
                  <c:v>РШМ</c:v>
                </c:pt>
                <c:pt idx="4">
                  <c:v>Рак ободочной кишки</c:v>
                </c:pt>
                <c:pt idx="5">
                  <c:v>Рак предст железы</c:v>
                </c:pt>
                <c:pt idx="6">
                  <c:v>Рак прямой кишки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13.8</c:v>
                </c:pt>
                <c:pt idx="1">
                  <c:v>11.9</c:v>
                </c:pt>
                <c:pt idx="2">
                  <c:v>8.6</c:v>
                </c:pt>
                <c:pt idx="3">
                  <c:v>5.8</c:v>
                </c:pt>
                <c:pt idx="4">
                  <c:v>5.3</c:v>
                </c:pt>
                <c:pt idx="5">
                  <c:v>5.3</c:v>
                </c:pt>
                <c:pt idx="6">
                  <c:v>4.8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900" b="1"/>
          </a:pPr>
          <a:endParaRPr lang="ru-RU"/>
        </a:p>
      </c:txPr>
    </c:legend>
    <c:plotVisOnly val="1"/>
    <c:dispBlanksAs val="gap"/>
    <c:showDLblsOverMax val="0"/>
  </c:chart>
  <c:spPr>
    <a:ln w="19050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14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Рак желудка</c:v>
                </c:pt>
                <c:pt idx="1">
                  <c:v>РМЖ</c:v>
                </c:pt>
                <c:pt idx="2">
                  <c:v>Рак легких</c:v>
                </c:pt>
                <c:pt idx="3">
                  <c:v>Рак пищевода</c:v>
                </c:pt>
                <c:pt idx="4">
                  <c:v>РШМ</c:v>
                </c:pt>
                <c:pt idx="5">
                  <c:v>Рак щитовидной железы</c:v>
                </c:pt>
                <c:pt idx="6">
                  <c:v>Рак яичников</c:v>
                </c:pt>
                <c:pt idx="7">
                  <c:v>Рак тело матки</c:v>
                </c:pt>
              </c:strCache>
            </c:strRef>
          </c:cat>
          <c:val>
            <c:numRef>
              <c:f>Лист1!$B$2:$B$9</c:f>
              <c:numCache>
                <c:formatCode>0.0</c:formatCode>
                <c:ptCount val="8"/>
                <c:pt idx="0">
                  <c:v>12.4</c:v>
                </c:pt>
                <c:pt idx="1">
                  <c:v>11.1</c:v>
                </c:pt>
                <c:pt idx="2">
                  <c:v>8.5</c:v>
                </c:pt>
                <c:pt idx="3">
                  <c:v>6.2</c:v>
                </c:pt>
                <c:pt idx="4">
                  <c:v>5.9</c:v>
                </c:pt>
                <c:pt idx="5">
                  <c:v>5.6</c:v>
                </c:pt>
                <c:pt idx="6">
                  <c:v>3.2</c:v>
                </c:pt>
                <c:pt idx="7">
                  <c:v>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800" b="1"/>
          </a:pPr>
          <a:endParaRPr lang="ru-RU"/>
        </a:p>
      </c:txPr>
    </c:legend>
    <c:plotVisOnly val="1"/>
    <c:dispBlanksAs val="gap"/>
    <c:showDLblsOverMax val="0"/>
  </c:chart>
  <c:spPr>
    <a:ln w="19050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14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Рак желудка</c:v>
                </c:pt>
                <c:pt idx="1">
                  <c:v>РМЖ</c:v>
                </c:pt>
                <c:pt idx="2">
                  <c:v>Рак легких</c:v>
                </c:pt>
                <c:pt idx="3">
                  <c:v>Рак пищевода</c:v>
                </c:pt>
                <c:pt idx="4">
                  <c:v>РШМ</c:v>
                </c:pt>
                <c:pt idx="5">
                  <c:v>Рак щитовидной железы</c:v>
                </c:pt>
                <c:pt idx="6">
                  <c:v>Рак кожи</c:v>
                </c:pt>
                <c:pt idx="7">
                  <c:v>Рак яичников</c:v>
                </c:pt>
                <c:pt idx="8">
                  <c:v>Рак тело матки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11.9</c:v>
                </c:pt>
                <c:pt idx="1">
                  <c:v>10.6</c:v>
                </c:pt>
                <c:pt idx="2">
                  <c:v>8.1999999999999993</c:v>
                </c:pt>
                <c:pt idx="3">
                  <c:v>5.9</c:v>
                </c:pt>
                <c:pt idx="4">
                  <c:v>5.7</c:v>
                </c:pt>
                <c:pt idx="5">
                  <c:v>5.3</c:v>
                </c:pt>
                <c:pt idx="6">
                  <c:v>4.2</c:v>
                </c:pt>
                <c:pt idx="7">
                  <c:v>3</c:v>
                </c:pt>
                <c:pt idx="8">
                  <c:v>1.9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800" b="1"/>
          </a:pPr>
          <a:endParaRPr lang="ru-RU"/>
        </a:p>
      </c:txPr>
    </c:legend>
    <c:plotVisOnly val="1"/>
    <c:dispBlanksAs val="gap"/>
    <c:showDLblsOverMax val="0"/>
  </c:chart>
  <c:spPr>
    <a:ln w="19050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0.11577</cdr:x>
      <cdr:y>0.55557</cdr:y>
    </cdr:from>
    <cdr:to>
      <cdr:x>0.18188</cdr:x>
      <cdr:y>0.66674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1008807" y="1439366"/>
          <a:ext cx="576064" cy="288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9050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000" b="1" dirty="0" smtClean="0">
              <a:solidFill>
                <a:srgbClr val="FF0000"/>
              </a:solidFill>
            </a:rPr>
            <a:t>714</a:t>
          </a:r>
          <a:endParaRPr lang="ru-RU" sz="10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0.29757</cdr:x>
      <cdr:y>0.55557</cdr:y>
    </cdr:from>
    <cdr:to>
      <cdr:x>0.36368</cdr:x>
      <cdr:y>0.66674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2592983" y="1439366"/>
          <a:ext cx="576064" cy="288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9050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000" b="1" dirty="0" smtClean="0">
              <a:solidFill>
                <a:srgbClr val="FF0000"/>
              </a:solidFill>
            </a:rPr>
            <a:t>722</a:t>
          </a:r>
          <a:endParaRPr lang="ru-RU" sz="10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0.47937</cdr:x>
      <cdr:y>0.55557</cdr:y>
    </cdr:from>
    <cdr:to>
      <cdr:x>0.54548</cdr:x>
      <cdr:y>0.66674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177159" y="1439366"/>
          <a:ext cx="576064" cy="288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9050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000" b="1" dirty="0" smtClean="0">
              <a:solidFill>
                <a:srgbClr val="FF0000"/>
              </a:solidFill>
            </a:rPr>
            <a:t>746</a:t>
          </a:r>
          <a:endParaRPr lang="ru-RU" sz="10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0.66944</cdr:x>
      <cdr:y>0.55557</cdr:y>
    </cdr:from>
    <cdr:to>
      <cdr:x>0.73555</cdr:x>
      <cdr:y>0.66674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5833343" y="1439366"/>
          <a:ext cx="576064" cy="288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9050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000" b="1" dirty="0" smtClean="0">
              <a:solidFill>
                <a:srgbClr val="FF0000"/>
              </a:solidFill>
            </a:rPr>
            <a:t>848</a:t>
          </a:r>
          <a:endParaRPr lang="ru-RU" sz="10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0.85124</cdr:x>
      <cdr:y>0.55557</cdr:y>
    </cdr:from>
    <cdr:to>
      <cdr:x>0.91735</cdr:x>
      <cdr:y>0.66674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7417519" y="1439366"/>
          <a:ext cx="576064" cy="288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9050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000" b="1" dirty="0" smtClean="0">
              <a:solidFill>
                <a:srgbClr val="FF0000"/>
              </a:solidFill>
            </a:rPr>
            <a:t>856</a:t>
          </a:r>
          <a:endParaRPr lang="ru-RU" sz="10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0.11569</cdr:x>
      <cdr:y>0.02565</cdr:y>
    </cdr:from>
    <cdr:to>
      <cdr:x>0.1818</cdr:x>
      <cdr:y>0.13683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1008112" y="72008"/>
          <a:ext cx="576064" cy="31204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9050">
          <a:solidFill>
            <a:srgbClr val="0070C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000" b="1" dirty="0" smtClean="0">
              <a:solidFill>
                <a:srgbClr val="0070C0"/>
              </a:solidFill>
            </a:rPr>
            <a:t>33029</a:t>
          </a:r>
          <a:endParaRPr lang="ru-RU" sz="1000" b="1" dirty="0">
            <a:solidFill>
              <a:srgbClr val="0070C0"/>
            </a:solidFill>
          </a:endParaRPr>
        </a:p>
      </cdr:txBody>
    </cdr:sp>
  </cdr:relSizeAnchor>
  <cdr:relSizeAnchor xmlns:cdr="http://schemas.openxmlformats.org/drawingml/2006/chartDrawing">
    <cdr:from>
      <cdr:x>0.29749</cdr:x>
      <cdr:y>0.02565</cdr:y>
    </cdr:from>
    <cdr:to>
      <cdr:x>0.3636</cdr:x>
      <cdr:y>0.13683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2592288" y="72008"/>
          <a:ext cx="576064" cy="31204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9050">
          <a:solidFill>
            <a:srgbClr val="0070C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000" b="1" dirty="0" smtClean="0">
              <a:solidFill>
                <a:srgbClr val="0070C0"/>
              </a:solidFill>
            </a:rPr>
            <a:t>34352</a:t>
          </a:r>
          <a:endParaRPr lang="ru-RU" sz="1000" b="1" dirty="0">
            <a:solidFill>
              <a:srgbClr val="0070C0"/>
            </a:solidFill>
          </a:endParaRPr>
        </a:p>
      </cdr:txBody>
    </cdr:sp>
  </cdr:relSizeAnchor>
  <cdr:relSizeAnchor xmlns:cdr="http://schemas.openxmlformats.org/drawingml/2006/chartDrawing">
    <cdr:from>
      <cdr:x>0.48756</cdr:x>
      <cdr:y>0.02565</cdr:y>
    </cdr:from>
    <cdr:to>
      <cdr:x>0.55367</cdr:x>
      <cdr:y>0.13683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248472" y="72008"/>
          <a:ext cx="576064" cy="31204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9050">
          <a:solidFill>
            <a:srgbClr val="0070C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000" b="1" dirty="0" smtClean="0">
              <a:solidFill>
                <a:srgbClr val="0070C0"/>
              </a:solidFill>
            </a:rPr>
            <a:t>36438</a:t>
          </a:r>
          <a:endParaRPr lang="ru-RU" sz="1000" b="1" dirty="0">
            <a:solidFill>
              <a:srgbClr val="0070C0"/>
            </a:solidFill>
          </a:endParaRPr>
        </a:p>
      </cdr:txBody>
    </cdr:sp>
  </cdr:relSizeAnchor>
  <cdr:relSizeAnchor xmlns:cdr="http://schemas.openxmlformats.org/drawingml/2006/chartDrawing">
    <cdr:from>
      <cdr:x>0.66936</cdr:x>
      <cdr:y>0.02565</cdr:y>
    </cdr:from>
    <cdr:to>
      <cdr:x>0.73547</cdr:x>
      <cdr:y>0.13683</cdr:y>
    </cdr:to>
    <cdr:sp macro="" textlink="">
      <cdr:nvSpPr>
        <cdr:cNvPr id="10" name="Прямоугольник 9"/>
        <cdr:cNvSpPr/>
      </cdr:nvSpPr>
      <cdr:spPr>
        <a:xfrm xmlns:a="http://schemas.openxmlformats.org/drawingml/2006/main">
          <a:off x="5832648" y="72008"/>
          <a:ext cx="576064" cy="31204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9050">
          <a:solidFill>
            <a:srgbClr val="0070C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000" b="1" dirty="0" smtClean="0">
              <a:solidFill>
                <a:srgbClr val="0070C0"/>
              </a:solidFill>
            </a:rPr>
            <a:t>36998</a:t>
          </a:r>
          <a:endParaRPr lang="ru-RU" sz="1000" b="1" dirty="0">
            <a:solidFill>
              <a:srgbClr val="0070C0"/>
            </a:solidFill>
          </a:endParaRPr>
        </a:p>
      </cdr:txBody>
    </cdr:sp>
  </cdr:relSizeAnchor>
  <cdr:relSizeAnchor xmlns:cdr="http://schemas.openxmlformats.org/drawingml/2006/chartDrawing">
    <cdr:from>
      <cdr:x>0.85116</cdr:x>
      <cdr:y>0.02565</cdr:y>
    </cdr:from>
    <cdr:to>
      <cdr:x>0.91727</cdr:x>
      <cdr:y>0.13683</cdr:y>
    </cdr:to>
    <cdr:sp macro="" textlink="">
      <cdr:nvSpPr>
        <cdr:cNvPr id="11" name="Прямоугольник 10"/>
        <cdr:cNvSpPr/>
      </cdr:nvSpPr>
      <cdr:spPr>
        <a:xfrm xmlns:a="http://schemas.openxmlformats.org/drawingml/2006/main">
          <a:off x="7416824" y="72008"/>
          <a:ext cx="576064" cy="31204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9050">
          <a:solidFill>
            <a:srgbClr val="0070C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000" b="1" dirty="0" smtClean="0">
              <a:solidFill>
                <a:srgbClr val="0070C0"/>
              </a:solidFill>
            </a:rPr>
            <a:t>35589</a:t>
          </a:r>
          <a:endParaRPr lang="ru-RU" sz="1000" b="1" dirty="0">
            <a:solidFill>
              <a:srgbClr val="0070C0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0.13116</cdr:x>
      <cdr:y>0.59467</cdr:y>
    </cdr:from>
    <cdr:to>
      <cdr:x>0.18853</cdr:x>
      <cdr:y>0.70279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1152252" y="1584176"/>
          <a:ext cx="504056" cy="288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000" b="1" dirty="0" smtClean="0">
              <a:solidFill>
                <a:srgbClr val="FF0000"/>
              </a:solidFill>
            </a:rPr>
            <a:t>331</a:t>
          </a:r>
          <a:endParaRPr lang="ru-RU" sz="10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0.31148</cdr:x>
      <cdr:y>0.59467</cdr:y>
    </cdr:from>
    <cdr:to>
      <cdr:x>0.36886</cdr:x>
      <cdr:y>0.70279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2736428" y="1584176"/>
          <a:ext cx="504056" cy="288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000" b="1" dirty="0" smtClean="0">
              <a:solidFill>
                <a:srgbClr val="FF0000"/>
              </a:solidFill>
            </a:rPr>
            <a:t>357</a:t>
          </a:r>
          <a:endParaRPr lang="ru-RU" sz="10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0.4918</cdr:x>
      <cdr:y>0.59467</cdr:y>
    </cdr:from>
    <cdr:to>
      <cdr:x>0.54918</cdr:x>
      <cdr:y>0.70279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320604" y="1584176"/>
          <a:ext cx="504056" cy="288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000" b="1" dirty="0" smtClean="0">
              <a:solidFill>
                <a:srgbClr val="FF0000"/>
              </a:solidFill>
            </a:rPr>
            <a:t>365</a:t>
          </a:r>
          <a:endParaRPr lang="ru-RU" sz="10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0.66393</cdr:x>
      <cdr:y>0.59467</cdr:y>
    </cdr:from>
    <cdr:to>
      <cdr:x>0.72131</cdr:x>
      <cdr:y>0.70279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5832772" y="1584176"/>
          <a:ext cx="504056" cy="288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000" b="1" dirty="0" smtClean="0">
              <a:solidFill>
                <a:srgbClr val="FF0000"/>
              </a:solidFill>
            </a:rPr>
            <a:t>361</a:t>
          </a:r>
          <a:endParaRPr lang="ru-RU" sz="10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0.86065</cdr:x>
      <cdr:y>0.59467</cdr:y>
    </cdr:from>
    <cdr:to>
      <cdr:x>0.91802</cdr:x>
      <cdr:y>0.70279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7560964" y="1584176"/>
          <a:ext cx="504056" cy="288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000" b="1" dirty="0" smtClean="0">
              <a:solidFill>
                <a:srgbClr val="FF0000"/>
              </a:solidFill>
            </a:rPr>
            <a:t>361</a:t>
          </a:r>
          <a:endParaRPr lang="ru-RU" sz="10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0.12296</cdr:x>
      <cdr:y>0.02703</cdr:y>
    </cdr:from>
    <cdr:to>
      <cdr:x>0.18034</cdr:x>
      <cdr:y>0.13515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1080244" y="72008"/>
          <a:ext cx="504056" cy="288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rgbClr val="0070C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900" b="1" dirty="0" smtClean="0">
              <a:solidFill>
                <a:srgbClr val="0070C0"/>
              </a:solidFill>
            </a:rPr>
            <a:t>16962</a:t>
          </a:r>
          <a:endParaRPr lang="ru-RU" sz="900" b="1" dirty="0">
            <a:solidFill>
              <a:srgbClr val="0070C0"/>
            </a:solidFill>
          </a:endParaRPr>
        </a:p>
      </cdr:txBody>
    </cdr:sp>
  </cdr:relSizeAnchor>
  <cdr:relSizeAnchor xmlns:cdr="http://schemas.openxmlformats.org/drawingml/2006/chartDrawing">
    <cdr:from>
      <cdr:x>0.31148</cdr:x>
      <cdr:y>0.02703</cdr:y>
    </cdr:from>
    <cdr:to>
      <cdr:x>0.36886</cdr:x>
      <cdr:y>0.13515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2736428" y="72008"/>
          <a:ext cx="504056" cy="288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rgbClr val="0070C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900" b="1" dirty="0" smtClean="0">
              <a:solidFill>
                <a:srgbClr val="0070C0"/>
              </a:solidFill>
            </a:rPr>
            <a:t>16241</a:t>
          </a:r>
          <a:endParaRPr lang="ru-RU" sz="900" b="1" dirty="0">
            <a:solidFill>
              <a:srgbClr val="0070C0"/>
            </a:solidFill>
          </a:endParaRPr>
        </a:p>
      </cdr:txBody>
    </cdr:sp>
  </cdr:relSizeAnchor>
  <cdr:relSizeAnchor xmlns:cdr="http://schemas.openxmlformats.org/drawingml/2006/chartDrawing">
    <cdr:from>
      <cdr:x>0.4918</cdr:x>
      <cdr:y>0.02703</cdr:y>
    </cdr:from>
    <cdr:to>
      <cdr:x>0.54918</cdr:x>
      <cdr:y>0.13515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320604" y="72008"/>
          <a:ext cx="504056" cy="288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rgbClr val="0070C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900" b="1" dirty="0" smtClean="0">
              <a:solidFill>
                <a:srgbClr val="0070C0"/>
              </a:solidFill>
            </a:rPr>
            <a:t>15763</a:t>
          </a:r>
          <a:endParaRPr lang="ru-RU" sz="900" b="1" dirty="0">
            <a:solidFill>
              <a:srgbClr val="0070C0"/>
            </a:solidFill>
          </a:endParaRPr>
        </a:p>
      </cdr:txBody>
    </cdr:sp>
  </cdr:relSizeAnchor>
  <cdr:relSizeAnchor xmlns:cdr="http://schemas.openxmlformats.org/drawingml/2006/chartDrawing">
    <cdr:from>
      <cdr:x>0.67213</cdr:x>
      <cdr:y>0.02703</cdr:y>
    </cdr:from>
    <cdr:to>
      <cdr:x>0.7295</cdr:x>
      <cdr:y>0.13515</cdr:y>
    </cdr:to>
    <cdr:sp macro="" textlink="">
      <cdr:nvSpPr>
        <cdr:cNvPr id="10" name="Прямоугольник 9"/>
        <cdr:cNvSpPr/>
      </cdr:nvSpPr>
      <cdr:spPr>
        <a:xfrm xmlns:a="http://schemas.openxmlformats.org/drawingml/2006/main">
          <a:off x="5904780" y="72008"/>
          <a:ext cx="504056" cy="288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rgbClr val="0070C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900" b="1" dirty="0" smtClean="0">
              <a:solidFill>
                <a:srgbClr val="0070C0"/>
              </a:solidFill>
            </a:rPr>
            <a:t>15303</a:t>
          </a:r>
          <a:endParaRPr lang="ru-RU" sz="900" b="1" dirty="0">
            <a:solidFill>
              <a:srgbClr val="0070C0"/>
            </a:solidFill>
          </a:endParaRPr>
        </a:p>
      </cdr:txBody>
    </cdr:sp>
  </cdr:relSizeAnchor>
  <cdr:relSizeAnchor xmlns:cdr="http://schemas.openxmlformats.org/drawingml/2006/chartDrawing">
    <cdr:from>
      <cdr:x>0.86065</cdr:x>
      <cdr:y>0.02703</cdr:y>
    </cdr:from>
    <cdr:to>
      <cdr:x>0.91802</cdr:x>
      <cdr:y>0.13515</cdr:y>
    </cdr:to>
    <cdr:sp macro="" textlink="">
      <cdr:nvSpPr>
        <cdr:cNvPr id="11" name="Прямоугольник 10"/>
        <cdr:cNvSpPr/>
      </cdr:nvSpPr>
      <cdr:spPr>
        <a:xfrm xmlns:a="http://schemas.openxmlformats.org/drawingml/2006/main">
          <a:off x="7560964" y="72008"/>
          <a:ext cx="504056" cy="288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rgbClr val="0070C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900" b="1" dirty="0" smtClean="0">
              <a:solidFill>
                <a:srgbClr val="0070C0"/>
              </a:solidFill>
            </a:rPr>
            <a:t>14820</a:t>
          </a:r>
          <a:endParaRPr lang="ru-RU" sz="900" b="1" dirty="0">
            <a:solidFill>
              <a:srgbClr val="0070C0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0.74988</cdr:x>
      <cdr:y>0.73117</cdr:y>
    </cdr:from>
    <cdr:to>
      <cdr:x>1</cdr:x>
      <cdr:y>0.86356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240360" y="2316832"/>
          <a:ext cx="1080815" cy="41947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200" b="1" dirty="0" err="1" smtClean="0">
              <a:solidFill>
                <a:srgbClr val="FF0000"/>
              </a:solidFill>
            </a:rPr>
            <a:t>Мангистау</a:t>
          </a:r>
          <a:endParaRPr lang="ru-RU" sz="1200" b="1" dirty="0">
            <a:solidFill>
              <a:srgbClr val="FF00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20D4E8-FC20-4527-B48F-4E41AEE713AA}" type="datetimeFigureOut">
              <a:rPr lang="ru-RU" smtClean="0"/>
              <a:t>22.06.2018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E13F69-096E-4022-8938-83004556B9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176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2B69-9805-491D-9EC9-198E4B3D5A4A}" type="datetimeFigureOut">
              <a:rPr lang="ru-RU" smtClean="0"/>
              <a:t>22.06.2018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C097D-1202-4513-8734-63F6A5CE1F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729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2B69-9805-491D-9EC9-198E4B3D5A4A}" type="datetimeFigureOut">
              <a:rPr lang="ru-RU" smtClean="0"/>
              <a:t>22.06.2018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C097D-1202-4513-8734-63F6A5CE1F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266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2B69-9805-491D-9EC9-198E4B3D5A4A}" type="datetimeFigureOut">
              <a:rPr lang="ru-RU" smtClean="0"/>
              <a:t>22.06.2018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C097D-1202-4513-8734-63F6A5CE1F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74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2B69-9805-491D-9EC9-198E4B3D5A4A}" type="datetimeFigureOut">
              <a:rPr lang="ru-RU" smtClean="0"/>
              <a:t>22.06.2018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C097D-1202-4513-8734-63F6A5CE1F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316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2B69-9805-491D-9EC9-198E4B3D5A4A}" type="datetimeFigureOut">
              <a:rPr lang="ru-RU" smtClean="0"/>
              <a:t>22.06.2018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C097D-1202-4513-8734-63F6A5CE1F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935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2B69-9805-491D-9EC9-198E4B3D5A4A}" type="datetimeFigureOut">
              <a:rPr lang="ru-RU" smtClean="0"/>
              <a:t>22.06.2018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C097D-1202-4513-8734-63F6A5CE1F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4942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2B69-9805-491D-9EC9-198E4B3D5A4A}" type="datetimeFigureOut">
              <a:rPr lang="ru-RU" smtClean="0"/>
              <a:t>22.06.2018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C097D-1202-4513-8734-63F6A5CE1F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4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2B69-9805-491D-9EC9-198E4B3D5A4A}" type="datetimeFigureOut">
              <a:rPr lang="ru-RU" smtClean="0"/>
              <a:t>22.06.2018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C097D-1202-4513-8734-63F6A5CE1F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319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2B69-9805-491D-9EC9-198E4B3D5A4A}" type="datetimeFigureOut">
              <a:rPr lang="ru-RU" smtClean="0"/>
              <a:t>22.06.2018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C097D-1202-4513-8734-63F6A5CE1F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0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2B69-9805-491D-9EC9-198E4B3D5A4A}" type="datetimeFigureOut">
              <a:rPr lang="ru-RU" smtClean="0"/>
              <a:t>22.06.2018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C097D-1202-4513-8734-63F6A5CE1F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103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2B69-9805-491D-9EC9-198E4B3D5A4A}" type="datetimeFigureOut">
              <a:rPr lang="ru-RU" smtClean="0"/>
              <a:t>22.06.2018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C097D-1202-4513-8734-63F6A5CE1F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9162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E2B69-9805-491D-9EC9-198E4B3D5A4A}" type="datetimeFigureOut">
              <a:rPr lang="ru-RU" smtClean="0"/>
              <a:t>22.06.2018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C097D-1202-4513-8734-63F6A5CE1F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8007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19.xml"/><Relationship Id="rId4" Type="http://schemas.openxmlformats.org/officeDocument/2006/relationships/chart" Target="../charts/char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4824535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1"/>
                </a:solidFill>
                <a:latin typeface="Book Antiqua" pitchFamily="18" charset="0"/>
              </a:rPr>
              <a:t>Отчет</a:t>
            </a:r>
            <a:br>
              <a:rPr lang="ru-RU" sz="4800" b="1" dirty="0" smtClean="0">
                <a:solidFill>
                  <a:schemeClr val="accent1"/>
                </a:solidFill>
                <a:latin typeface="Book Antiqua" pitchFamily="18" charset="0"/>
              </a:rPr>
            </a:br>
            <a:r>
              <a:rPr lang="ru-RU" sz="4800" b="1" dirty="0" smtClean="0">
                <a:solidFill>
                  <a:schemeClr val="accent1"/>
                </a:solidFill>
                <a:latin typeface="Book Antiqua" pitchFamily="18" charset="0"/>
              </a:rPr>
              <a:t> об итогах работы онкологической службы Мангистауской области </a:t>
            </a:r>
            <a:br>
              <a:rPr lang="ru-RU" sz="4800" b="1" dirty="0" smtClean="0">
                <a:solidFill>
                  <a:schemeClr val="accent1"/>
                </a:solidFill>
                <a:latin typeface="Book Antiqua" pitchFamily="18" charset="0"/>
              </a:rPr>
            </a:br>
            <a:r>
              <a:rPr lang="ru-RU" sz="4800" b="1" dirty="0" smtClean="0">
                <a:solidFill>
                  <a:schemeClr val="accent1"/>
                </a:solidFill>
                <a:latin typeface="Book Antiqua" pitchFamily="18" charset="0"/>
              </a:rPr>
              <a:t>за 2017 год</a:t>
            </a:r>
            <a:endParaRPr lang="ru-RU" sz="4800" b="1" dirty="0">
              <a:solidFill>
                <a:schemeClr val="accent1"/>
              </a:solidFill>
              <a:latin typeface="Book Antiqu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5805264"/>
            <a:ext cx="7992888" cy="648072"/>
          </a:xfrm>
        </p:spPr>
        <p:txBody>
          <a:bodyPr>
            <a:normAutofit fontScale="92500"/>
          </a:bodyPr>
          <a:lstStyle/>
          <a:p>
            <a:r>
              <a:rPr lang="ru-RU" sz="2400" dirty="0" smtClean="0">
                <a:solidFill>
                  <a:schemeClr val="accent1"/>
                </a:solidFill>
                <a:latin typeface="Book Antiqua" pitchFamily="18" charset="0"/>
              </a:rPr>
              <a:t>Главный врач:                                                      Джариев Н.Н.</a:t>
            </a:r>
            <a:endParaRPr lang="ru-RU" sz="2400" dirty="0">
              <a:solidFill>
                <a:schemeClr val="accent1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675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04056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Удельный вес </a:t>
            </a:r>
            <a:r>
              <a:rPr lang="en-US" sz="1600" b="1" dirty="0" smtClean="0">
                <a:solidFill>
                  <a:srgbClr val="FF0000"/>
                </a:solidFill>
              </a:rPr>
              <a:t>III-IV </a:t>
            </a:r>
            <a:r>
              <a:rPr lang="ru-RU" sz="1600" b="1" dirty="0" smtClean="0">
                <a:solidFill>
                  <a:srgbClr val="FF0000"/>
                </a:solidFill>
              </a:rPr>
              <a:t>стадий ЗН основных визуальных локализации</a:t>
            </a:r>
            <a:endParaRPr lang="ru-RU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88224518"/>
              </p:ext>
            </p:extLst>
          </p:nvPr>
        </p:nvGraphicFramePr>
        <p:xfrm>
          <a:off x="107501" y="836711"/>
          <a:ext cx="8857110" cy="3697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3"/>
                <a:gridCol w="576064"/>
                <a:gridCol w="432048"/>
                <a:gridCol w="504056"/>
                <a:gridCol w="432048"/>
                <a:gridCol w="432048"/>
                <a:gridCol w="504056"/>
                <a:gridCol w="432048"/>
                <a:gridCol w="432048"/>
                <a:gridCol w="432048"/>
                <a:gridCol w="432048"/>
                <a:gridCol w="432048"/>
                <a:gridCol w="432048"/>
                <a:gridCol w="432048"/>
                <a:gridCol w="432171"/>
              </a:tblGrid>
              <a:tr h="421069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FF0000"/>
                          </a:solidFill>
                        </a:rPr>
                        <a:t>РК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rgbClr val="FF0000"/>
                          </a:solidFill>
                        </a:rPr>
                        <a:t>Города и района области</a:t>
                      </a:r>
                      <a:endParaRPr lang="ru-RU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губа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Полость рта и глотки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Прямая кишка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Другие  ЗНО кожи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Молочная железа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Шейка матки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Щитовидная железа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1381">
                <a:tc v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2016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2017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2016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2017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2016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2017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2016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2017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2016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2017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2016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2017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2016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rgbClr val="FF0000"/>
                          </a:solidFill>
                        </a:rPr>
                        <a:t>2017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91381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РК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10,6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51,6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30,4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1,9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16,6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13,5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19,5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5412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Мангистауская область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14,5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11,1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75,0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13,3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40,7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5,5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5,5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17,7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14,2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10,2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18,3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9,3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2,1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36897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АГП №1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37,5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9,1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36897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АГП № 2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33,5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60,0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6,2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36897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ЖГП №1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50,0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10,0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42,8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36897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ЖГП №2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100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36897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Бейнеуский район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100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33,3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50,0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28,5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18,2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33,3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22,2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36897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Каракиянский район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100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66,6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16,6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36897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Мангистауский район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20,0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16,6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36897">
                <a:tc>
                  <a:txBody>
                    <a:bodyPr/>
                    <a:lstStyle/>
                    <a:p>
                      <a:r>
                        <a:rPr lang="ru-RU" sz="1000" b="1" dirty="0" err="1" smtClean="0">
                          <a:solidFill>
                            <a:srgbClr val="FF0000"/>
                          </a:solidFill>
                        </a:rPr>
                        <a:t>Мунайлийнский</a:t>
                      </a:r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 район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50,0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20,0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12,5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30,7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36,3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25,0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36897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Тупкараганский</a:t>
                      </a:r>
                      <a:r>
                        <a:rPr lang="ru-RU" sz="1000" b="1" baseline="0" dirty="0" smtClean="0">
                          <a:solidFill>
                            <a:srgbClr val="FF0000"/>
                          </a:solidFill>
                        </a:rPr>
                        <a:t> район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100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28,5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33,5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36897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ТОО «СЕНИМ»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100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50,0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25222422"/>
              </p:ext>
            </p:extLst>
          </p:nvPr>
        </p:nvGraphicFramePr>
        <p:xfrm>
          <a:off x="107950" y="5013325"/>
          <a:ext cx="8856540" cy="1801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5938"/>
                <a:gridCol w="936104"/>
                <a:gridCol w="1224136"/>
                <a:gridCol w="3240362"/>
              </a:tblGrid>
              <a:tr h="344541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2016 год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2017 год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smtClean="0">
                          <a:solidFill>
                            <a:schemeClr val="tx1"/>
                          </a:solidFill>
                        </a:rPr>
                        <a:t>Коментарий</a:t>
                      </a:r>
                      <a:endParaRPr lang="ru-RU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64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Количество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запущенных случаев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91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87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64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В том числе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визуальных локализации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966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Количество заседаний комиссий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9 заседаний</a:t>
                      </a:r>
                      <a:r>
                        <a:rPr lang="ru-RU" sz="9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регионального штаба, где рассмотрены случаи запущенности за 11 месяцев 2017 года и меры по ее недопущению.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454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Количество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разобранных случаев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59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07504" y="4581128"/>
            <a:ext cx="8856984" cy="288032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Деятельность комиссии по разбору запущенных случаев</a:t>
            </a:r>
            <a:endParaRPr lang="ru-RU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417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435280" cy="360040"/>
          </a:xfrm>
          <a:solidFill>
            <a:srgbClr val="00B0F0"/>
          </a:solidFill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Показатели стационара</a:t>
            </a:r>
            <a:endParaRPr lang="ru-RU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20478258"/>
              </p:ext>
            </p:extLst>
          </p:nvPr>
        </p:nvGraphicFramePr>
        <p:xfrm>
          <a:off x="457200" y="620713"/>
          <a:ext cx="8435973" cy="412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4720"/>
                <a:gridCol w="792088"/>
                <a:gridCol w="792088"/>
                <a:gridCol w="792088"/>
                <a:gridCol w="936104"/>
                <a:gridCol w="864096"/>
                <a:gridCol w="864789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Наименование отделении </a:t>
                      </a: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(структурного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</a:rPr>
                        <a:t> подразделения)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Количество коек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Оборот коек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Среднее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</a:rPr>
                        <a:t> пребывание больного на койке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2016г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2017г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2016г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2017г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2016г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2017г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Хирургическое,</a:t>
                      </a: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 в том числе гинекологические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</a:rPr>
                        <a:t> - 3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18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12,3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14,1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14,7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12,8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98911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Отделение реанимации и интенсивной терапии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55,2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76,2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1,7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1,4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6103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Химиотерапевтическое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</a:rPr>
                        <a:t> (круглосуточное)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48,6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43,3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7,7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7,4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Радиологическое</a:t>
                      </a:r>
                    </a:p>
                    <a:p>
                      <a:pPr algn="ctr"/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</a:rPr>
                        <a:t> (круглосуточное -3, дневное -5)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11,3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11,6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25,1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24,3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64624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Дневной стационар</a:t>
                      </a: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 (в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</a:rPr>
                        <a:t> том числе радиологическое -5, хирургические -3)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46,2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45,2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9,5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10,4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56592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Отделение паллиативной и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</a:rPr>
                        <a:t> реабилитационной помощи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20,0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26,3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10,5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10,8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ИТОГО ООД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85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85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33,2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32,5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9,5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9,7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7544" y="5229200"/>
            <a:ext cx="8424936" cy="1296144"/>
          </a:xfrm>
        </p:spPr>
        <p:txBody>
          <a:bodyPr>
            <a:normAutofit/>
          </a:bodyPr>
          <a:lstStyle/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018321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496944" cy="432048"/>
          </a:xfrm>
          <a:solidFill>
            <a:srgbClr val="00B0F0"/>
          </a:solidFill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Охват специализированным лечением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</a:rPr>
              <a:t>в %</a:t>
            </a:r>
            <a:endParaRPr lang="ru-RU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23140023"/>
              </p:ext>
            </p:extLst>
          </p:nvPr>
        </p:nvGraphicFramePr>
        <p:xfrm>
          <a:off x="395536" y="692696"/>
          <a:ext cx="8424862" cy="2951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95535" y="3717032"/>
            <a:ext cx="8424937" cy="432048"/>
          </a:xfrm>
          <a:solidFill>
            <a:srgbClr val="00B0F0"/>
          </a:solidFill>
        </p:spPr>
        <p:txBody>
          <a:bodyPr>
            <a:normAutofit/>
          </a:bodyPr>
          <a:lstStyle/>
          <a:p>
            <a:pPr algn="ctr"/>
            <a:r>
              <a:rPr lang="ru-RU" sz="1600" dirty="0" smtClean="0">
                <a:solidFill>
                  <a:srgbClr val="FF0000"/>
                </a:solidFill>
              </a:rPr>
              <a:t>Охват лечением первичных больных ЗНО</a:t>
            </a:r>
            <a:endParaRPr lang="ru-RU" sz="1600" dirty="0">
              <a:solidFill>
                <a:srgbClr val="FF0000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023262145"/>
              </p:ext>
            </p:extLst>
          </p:nvPr>
        </p:nvGraphicFramePr>
        <p:xfrm>
          <a:off x="251515" y="4293094"/>
          <a:ext cx="8784987" cy="23364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61"/>
                <a:gridCol w="576064"/>
                <a:gridCol w="676873"/>
                <a:gridCol w="585666"/>
                <a:gridCol w="585666"/>
                <a:gridCol w="585666"/>
                <a:gridCol w="585666"/>
                <a:gridCol w="585666"/>
                <a:gridCol w="823544"/>
                <a:gridCol w="446644"/>
                <a:gridCol w="486807"/>
                <a:gridCol w="470450"/>
                <a:gridCol w="504056"/>
                <a:gridCol w="782492"/>
                <a:gridCol w="585666"/>
              </a:tblGrid>
              <a:tr h="343848">
                <a:tc rowSpan="3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лечение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Количество  впервые больных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Из них пролечено (закончившие и продолжающие)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С использованием методов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4166"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хирургическое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лучевого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Лекарственного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Комбини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рованного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комплексного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химиолучевого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140"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416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841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745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165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41,9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5,1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64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16,3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8,9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92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23,4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4,3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4166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2017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841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652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102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31,3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29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9,0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34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10,4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33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10,1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100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30,7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4,3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57547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4624"/>
            <a:ext cx="8640960" cy="288032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Охват лечением первичных больных ЗН</a:t>
            </a:r>
            <a:endParaRPr lang="ru-RU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71245468"/>
              </p:ext>
            </p:extLst>
          </p:nvPr>
        </p:nvGraphicFramePr>
        <p:xfrm>
          <a:off x="251520" y="336065"/>
          <a:ext cx="8641655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331"/>
                <a:gridCol w="1728331"/>
                <a:gridCol w="1728331"/>
                <a:gridCol w="1728331"/>
                <a:gridCol w="1728331"/>
              </a:tblGrid>
              <a:tr h="169306"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Лечение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Пролечено больных в других онкологических диспансерах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В том</a:t>
                      </a:r>
                      <a:r>
                        <a:rPr lang="ru-RU" sz="900" baseline="0" dirty="0" smtClean="0">
                          <a:solidFill>
                            <a:schemeClr val="tx1"/>
                          </a:solidFill>
                        </a:rPr>
                        <a:t> числе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На сумму (тыс. тенге)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0746"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Через портал госпитализации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Без направления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010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Всего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0442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В том числе хирургические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7866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Химиотерапевтические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290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Лучевое 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79512" y="1988840"/>
            <a:ext cx="8712967" cy="360040"/>
          </a:xfrm>
          <a:solidFill>
            <a:srgbClr val="00B0F0"/>
          </a:solidFill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1600" dirty="0" smtClean="0">
                <a:solidFill>
                  <a:srgbClr val="FF0000"/>
                </a:solidFill>
              </a:rPr>
              <a:t>ВТМУ</a:t>
            </a:r>
            <a:endParaRPr lang="ru-RU" sz="1600" dirty="0">
              <a:solidFill>
                <a:srgbClr val="FF0000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504873405"/>
              </p:ext>
            </p:extLst>
          </p:nvPr>
        </p:nvGraphicFramePr>
        <p:xfrm>
          <a:off x="179388" y="2492889"/>
          <a:ext cx="8785224" cy="3861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4700"/>
                <a:gridCol w="648072"/>
                <a:gridCol w="576064"/>
                <a:gridCol w="576064"/>
                <a:gridCol w="504056"/>
                <a:gridCol w="648072"/>
                <a:gridCol w="648196"/>
              </a:tblGrid>
              <a:tr h="246885">
                <a:tc rowSpan="2"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chemeClr val="tx1"/>
                          </a:solidFill>
                        </a:rPr>
                        <a:t>Виды ВТМУ</a:t>
                      </a:r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chemeClr val="tx1"/>
                          </a:solidFill>
                        </a:rPr>
                        <a:t>КазНИИОиР</a:t>
                      </a:r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chemeClr val="tx1"/>
                          </a:solidFill>
                        </a:rPr>
                        <a:t>ООД</a:t>
                      </a:r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chemeClr val="tx1"/>
                          </a:solidFill>
                        </a:rPr>
                        <a:t>Другие ЛПУ</a:t>
                      </a:r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1066"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chemeClr val="tx1"/>
                          </a:solidFill>
                        </a:rPr>
                        <a:t>Прочая частичная </a:t>
                      </a:r>
                      <a:r>
                        <a:rPr lang="ru-RU" sz="700" dirty="0" err="1" smtClean="0">
                          <a:solidFill>
                            <a:schemeClr val="tx1"/>
                          </a:solidFill>
                        </a:rPr>
                        <a:t>тиреодоэктомия</a:t>
                      </a:r>
                      <a:endParaRPr lang="ru-RU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chemeClr val="tx1"/>
                          </a:solidFill>
                        </a:rPr>
                        <a:t>11,8</a:t>
                      </a:r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8970"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chemeClr val="tx1"/>
                          </a:solidFill>
                        </a:rPr>
                        <a:t>Операция </a:t>
                      </a:r>
                      <a:r>
                        <a:rPr lang="ru-RU" sz="700" dirty="0" err="1" smtClean="0">
                          <a:solidFill>
                            <a:schemeClr val="tx1"/>
                          </a:solidFill>
                        </a:rPr>
                        <a:t>Вартгейма</a:t>
                      </a:r>
                      <a:endParaRPr lang="ru-RU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smtClean="0">
                          <a:solidFill>
                            <a:schemeClr val="tx1"/>
                          </a:solidFill>
                        </a:rPr>
                        <a:t>6,7</a:t>
                      </a:r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700" dirty="0" err="1" smtClean="0">
                          <a:solidFill>
                            <a:schemeClr val="tx1"/>
                          </a:solidFill>
                        </a:rPr>
                        <a:t>Эндоваскулярная</a:t>
                      </a:r>
                      <a:r>
                        <a:rPr lang="ru-RU" sz="7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700" dirty="0" err="1" smtClean="0">
                          <a:solidFill>
                            <a:schemeClr val="tx1"/>
                          </a:solidFill>
                        </a:rPr>
                        <a:t>химиоэболизация</a:t>
                      </a:r>
                      <a:r>
                        <a:rPr lang="ru-RU" sz="700" dirty="0" smtClean="0">
                          <a:solidFill>
                            <a:schemeClr val="tx1"/>
                          </a:solidFill>
                        </a:rPr>
                        <a:t> опухолей печени, поджелудочной железы, матки</a:t>
                      </a:r>
                      <a:endParaRPr lang="ru-RU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chemeClr val="tx1"/>
                          </a:solidFill>
                        </a:rPr>
                        <a:t>15,2</a:t>
                      </a:r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700" dirty="0" err="1" smtClean="0">
                          <a:solidFill>
                            <a:schemeClr val="tx1"/>
                          </a:solidFill>
                        </a:rPr>
                        <a:t>Трансуретральная</a:t>
                      </a:r>
                      <a:r>
                        <a:rPr lang="ru-RU" sz="7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700" dirty="0" err="1" smtClean="0">
                          <a:solidFill>
                            <a:schemeClr val="tx1"/>
                          </a:solidFill>
                        </a:rPr>
                        <a:t>простатэктомия</a:t>
                      </a:r>
                      <a:endParaRPr lang="ru-RU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chemeClr val="tx1"/>
                          </a:solidFill>
                        </a:rPr>
                        <a:t>10,1</a:t>
                      </a:r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chemeClr val="tx1"/>
                          </a:solidFill>
                        </a:rPr>
                        <a:t>Радикальная </a:t>
                      </a:r>
                      <a:r>
                        <a:rPr lang="ru-RU" sz="700" dirty="0" err="1" smtClean="0">
                          <a:solidFill>
                            <a:schemeClr val="tx1"/>
                          </a:solidFill>
                        </a:rPr>
                        <a:t>матэктомия</a:t>
                      </a:r>
                      <a:r>
                        <a:rPr lang="ru-RU" sz="700" dirty="0" smtClean="0">
                          <a:solidFill>
                            <a:schemeClr val="tx1"/>
                          </a:solidFill>
                        </a:rPr>
                        <a:t> с одномоментной </a:t>
                      </a:r>
                      <a:r>
                        <a:rPr lang="ru-RU" sz="700" dirty="0" err="1" smtClean="0">
                          <a:solidFill>
                            <a:schemeClr val="tx1"/>
                          </a:solidFill>
                        </a:rPr>
                        <a:t>рекострукцией</a:t>
                      </a:r>
                      <a:endParaRPr lang="ru-RU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chemeClr val="tx1"/>
                          </a:solidFill>
                        </a:rPr>
                        <a:t>5,0</a:t>
                      </a:r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chemeClr val="tx1"/>
                          </a:solidFill>
                        </a:rPr>
                        <a:t>Расширенная комбинированная </a:t>
                      </a:r>
                      <a:r>
                        <a:rPr lang="ru-RU" sz="700" dirty="0" err="1" smtClean="0">
                          <a:solidFill>
                            <a:schemeClr val="tx1"/>
                          </a:solidFill>
                        </a:rPr>
                        <a:t>гастроэктомия</a:t>
                      </a:r>
                      <a:r>
                        <a:rPr lang="ru-RU" sz="700" dirty="0" smtClean="0">
                          <a:solidFill>
                            <a:schemeClr val="tx1"/>
                          </a:solidFill>
                        </a:rPr>
                        <a:t> при ЗНО пищевода и желудка</a:t>
                      </a:r>
                      <a:endParaRPr lang="ru-RU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chemeClr val="tx1"/>
                          </a:solidFill>
                        </a:rPr>
                        <a:t>18,6</a:t>
                      </a:r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700" dirty="0" err="1" smtClean="0">
                          <a:solidFill>
                            <a:schemeClr val="tx1"/>
                          </a:solidFill>
                        </a:rPr>
                        <a:t>Лапоротомия</a:t>
                      </a:r>
                      <a:r>
                        <a:rPr lang="ru-RU" sz="700" dirty="0" smtClean="0">
                          <a:solidFill>
                            <a:schemeClr val="tx1"/>
                          </a:solidFill>
                        </a:rPr>
                        <a:t> диагностическая</a:t>
                      </a:r>
                      <a:endParaRPr lang="ru-RU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chemeClr val="tx1"/>
                          </a:solidFill>
                        </a:rPr>
                        <a:t>6,7</a:t>
                      </a:r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chemeClr val="tx1"/>
                          </a:solidFill>
                        </a:rPr>
                        <a:t>Иссечение пораженного участка другой мягкой ткани (кроме кости)</a:t>
                      </a:r>
                      <a:endParaRPr lang="ru-RU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chemeClr val="tx1"/>
                          </a:solidFill>
                        </a:rPr>
                        <a:t>13,5</a:t>
                      </a:r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dirty="0" smtClean="0">
                          <a:solidFill>
                            <a:schemeClr val="tx1"/>
                          </a:solidFill>
                        </a:rPr>
                        <a:t>Иссечение пораженного участка или</a:t>
                      </a:r>
                      <a:r>
                        <a:rPr lang="ru-RU" sz="700" baseline="0" dirty="0" smtClean="0">
                          <a:solidFill>
                            <a:schemeClr val="tx1"/>
                          </a:solidFill>
                        </a:rPr>
                        <a:t> ткани мозговой </a:t>
                      </a:r>
                      <a:r>
                        <a:rPr lang="ru-RU" sz="700" baseline="0" dirty="0" err="1" smtClean="0">
                          <a:solidFill>
                            <a:schemeClr val="tx1"/>
                          </a:solidFill>
                        </a:rPr>
                        <a:t>облочки</a:t>
                      </a:r>
                      <a:endParaRPr lang="ru-RU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chemeClr val="tx1"/>
                          </a:solidFill>
                        </a:rPr>
                        <a:t>1,6</a:t>
                      </a:r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0674">
                <a:tc>
                  <a:txBody>
                    <a:bodyPr/>
                    <a:lstStyle/>
                    <a:p>
                      <a:pPr algn="ctr"/>
                      <a:r>
                        <a:rPr lang="ru-RU" sz="700" dirty="0" err="1" smtClean="0">
                          <a:solidFill>
                            <a:schemeClr val="tx1"/>
                          </a:solidFill>
                        </a:rPr>
                        <a:t>Панкреато-гепатикогастроеионоанастомоз</a:t>
                      </a:r>
                      <a:r>
                        <a:rPr lang="ru-RU" sz="700" baseline="0" dirty="0" smtClean="0">
                          <a:solidFill>
                            <a:schemeClr val="tx1"/>
                          </a:solidFill>
                        </a:rPr>
                        <a:t> на одной петле</a:t>
                      </a:r>
                      <a:endParaRPr lang="ru-RU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8578"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chemeClr val="tx1"/>
                          </a:solidFill>
                        </a:rPr>
                        <a:t>Проведение индукционного курса ХТ по схеме</a:t>
                      </a:r>
                      <a:r>
                        <a:rPr lang="ru-RU" sz="7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700" baseline="0" dirty="0" smtClean="0">
                          <a:solidFill>
                            <a:schemeClr val="tx1"/>
                          </a:solidFill>
                        </a:rPr>
                        <a:t> FLAQ </a:t>
                      </a:r>
                      <a:r>
                        <a:rPr lang="ru-RU" sz="700" baseline="0" dirty="0" smtClean="0">
                          <a:solidFill>
                            <a:schemeClr val="tx1"/>
                          </a:solidFill>
                        </a:rPr>
                        <a:t> с проведением ТКМ </a:t>
                      </a:r>
                      <a:endParaRPr lang="ru-RU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chemeClr val="tx1"/>
                          </a:solidFill>
                        </a:rPr>
                        <a:t>Костно-пластическая трепанация правой лобно-теменной</a:t>
                      </a:r>
                      <a:r>
                        <a:rPr lang="ru-RU" sz="700" baseline="0" dirty="0" smtClean="0">
                          <a:solidFill>
                            <a:schemeClr val="tx1"/>
                          </a:solidFill>
                        </a:rPr>
                        <a:t> доли с применением </a:t>
                      </a:r>
                      <a:r>
                        <a:rPr lang="ru-RU" sz="700" baseline="0" dirty="0" err="1" smtClean="0">
                          <a:solidFill>
                            <a:schemeClr val="tx1"/>
                          </a:solidFill>
                        </a:rPr>
                        <a:t>нейровагинации</a:t>
                      </a:r>
                      <a:endParaRPr lang="ru-RU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700" dirty="0" err="1" smtClean="0">
                          <a:solidFill>
                            <a:schemeClr val="tx1"/>
                          </a:solidFill>
                        </a:rPr>
                        <a:t>Комфорная</a:t>
                      </a:r>
                      <a:r>
                        <a:rPr lang="ru-RU" sz="700" dirty="0" smtClean="0">
                          <a:solidFill>
                            <a:schemeClr val="tx1"/>
                          </a:solidFill>
                        </a:rPr>
                        <a:t> лучевая терапия</a:t>
                      </a:r>
                      <a:endParaRPr lang="ru-RU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0282"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chemeClr val="tx1"/>
                          </a:solidFill>
                        </a:rPr>
                        <a:t>Микрохирургическое удаление опухоли лобно-височно-теменной</a:t>
                      </a:r>
                      <a:r>
                        <a:rPr lang="ru-RU" sz="700" baseline="0" dirty="0" smtClean="0">
                          <a:solidFill>
                            <a:schemeClr val="tx1"/>
                          </a:solidFill>
                        </a:rPr>
                        <a:t> области справа</a:t>
                      </a:r>
                      <a:endParaRPr lang="ru-RU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8186"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chemeClr val="tx1"/>
                          </a:solidFill>
                        </a:rPr>
                        <a:t>Экстирпация гортани</a:t>
                      </a:r>
                      <a:endParaRPr lang="ru-RU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090">
                <a:tc>
                  <a:txBody>
                    <a:bodyPr/>
                    <a:lstStyle/>
                    <a:p>
                      <a:pPr algn="ctr"/>
                      <a:r>
                        <a:rPr lang="ru-RU" sz="700" dirty="0" err="1" smtClean="0">
                          <a:solidFill>
                            <a:schemeClr val="tx1"/>
                          </a:solidFill>
                        </a:rPr>
                        <a:t>Лапараскопическое</a:t>
                      </a:r>
                      <a:r>
                        <a:rPr lang="ru-RU" sz="7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700" dirty="0" err="1" smtClean="0">
                          <a:solidFill>
                            <a:schemeClr val="tx1"/>
                          </a:solidFill>
                        </a:rPr>
                        <a:t>нефроуретроэктомия</a:t>
                      </a:r>
                      <a:endParaRPr lang="ru-RU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chemeClr val="tx1"/>
                          </a:solidFill>
                        </a:rPr>
                        <a:t>ИТОГО -67</a:t>
                      </a:r>
                      <a:endParaRPr lang="ru-RU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chemeClr val="tx1"/>
                          </a:solidFill>
                        </a:rPr>
                        <a:t>59</a:t>
                      </a:r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chemeClr val="tx1"/>
                          </a:solidFill>
                        </a:rPr>
                        <a:t>88,0</a:t>
                      </a:r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chemeClr val="tx1"/>
                          </a:solidFill>
                        </a:rPr>
                        <a:t>5,9</a:t>
                      </a:r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chemeClr val="tx1"/>
                          </a:solidFill>
                        </a:rPr>
                        <a:t>5,9</a:t>
                      </a:r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7416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432048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Распределение лекарственной терапии по месту проведения лечения</a:t>
            </a:r>
            <a:endParaRPr lang="ru-RU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54200621"/>
              </p:ext>
            </p:extLst>
          </p:nvPr>
        </p:nvGraphicFramePr>
        <p:xfrm>
          <a:off x="179388" y="765175"/>
          <a:ext cx="8713790" cy="29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1379"/>
                <a:gridCol w="1433001"/>
                <a:gridCol w="1368152"/>
                <a:gridCol w="504056"/>
                <a:gridCol w="864096"/>
                <a:gridCol w="648072"/>
                <a:gridCol w="936104"/>
                <a:gridCol w="648072"/>
                <a:gridCol w="864096"/>
                <a:gridCol w="576762"/>
              </a:tblGrid>
              <a:tr h="489560">
                <a:tc rowSpan="3"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Период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Количество всех пролеченных больных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Всего случаев химиотерапии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Уд вес %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В том числе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95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Круглосуточном стационаре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Дневном стационаре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КАХ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79120">
                <a:tc v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Количество случаев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Количество случаев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Количество случаев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956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2016г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2541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2848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89,2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1224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48,2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1317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52,0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190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6,6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956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2017г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2766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3143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88,0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1884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60,0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1009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32,1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250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7,9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79512" y="3933056"/>
            <a:ext cx="8712967" cy="360039"/>
          </a:xfrm>
        </p:spPr>
        <p:txBody>
          <a:bodyPr>
            <a:normAutofit/>
          </a:bodyPr>
          <a:lstStyle/>
          <a:p>
            <a:pPr algn="ctr"/>
            <a:endParaRPr lang="ru-RU" sz="1200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79512" y="4509119"/>
            <a:ext cx="8712967" cy="1617043"/>
          </a:xfrm>
        </p:spPr>
        <p:txBody>
          <a:bodyPr>
            <a:normAutofit/>
          </a:bodyPr>
          <a:lstStyle/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1859606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856984" cy="404664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ИГХ исследования за 2017г</a:t>
            </a:r>
            <a:endParaRPr lang="ru-RU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31311009"/>
              </p:ext>
            </p:extLst>
          </p:nvPr>
        </p:nvGraphicFramePr>
        <p:xfrm>
          <a:off x="107504" y="645184"/>
          <a:ext cx="8856984" cy="612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856573"/>
                <a:gridCol w="727066"/>
                <a:gridCol w="727066"/>
                <a:gridCol w="594872"/>
                <a:gridCol w="594872"/>
                <a:gridCol w="528775"/>
                <a:gridCol w="594872"/>
                <a:gridCol w="462678"/>
                <a:gridCol w="462678"/>
                <a:gridCol w="396581"/>
                <a:gridCol w="462679"/>
              </a:tblGrid>
              <a:tr h="324233">
                <a:tc rowSpan="4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Локализации </a:t>
                      </a:r>
                    </a:p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при которых проведены</a:t>
                      </a:r>
                    </a:p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 ИГХ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Условия для </a:t>
                      </a:r>
                      <a:r>
                        <a:rPr lang="ru-RU" sz="900" dirty="0" err="1" smtClean="0">
                          <a:solidFill>
                            <a:schemeClr val="tx1"/>
                          </a:solidFill>
                        </a:rPr>
                        <a:t>телепатологии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Количество впервые выявленных с ЗН 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8"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Количество впервые выявленных больных (исследований) прошедших ИГХ </a:t>
                      </a:r>
                      <a:r>
                        <a:rPr lang="ru-RU" sz="900" dirty="0" err="1" smtClean="0">
                          <a:solidFill>
                            <a:schemeClr val="tx1"/>
                          </a:solidFill>
                        </a:rPr>
                        <a:t>иссл</a:t>
                      </a:r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233">
                <a:tc v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900" dirty="0" err="1" smtClean="0">
                          <a:solidFill>
                            <a:schemeClr val="tx1"/>
                          </a:solidFill>
                        </a:rPr>
                        <a:t>Патоморф</a:t>
                      </a:r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. Лаб.</a:t>
                      </a:r>
                      <a:r>
                        <a:rPr lang="ru-RU" sz="900" baseline="0" dirty="0" smtClean="0">
                          <a:solidFill>
                            <a:schemeClr val="tx1"/>
                          </a:solidFill>
                        </a:rPr>
                        <a:t> ООД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В</a:t>
                      </a:r>
                      <a:r>
                        <a:rPr lang="ru-RU" sz="900" baseline="0" dirty="0" smtClean="0">
                          <a:solidFill>
                            <a:schemeClr val="tx1"/>
                          </a:solidFill>
                        </a:rPr>
                        <a:t>  РЦ - КазНИИОиР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Всего больных (исследований)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2645">
                <a:tc v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2016г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rgbClr val="FF0000"/>
                          </a:solidFill>
                        </a:rPr>
                        <a:t>2017г</a:t>
                      </a:r>
                      <a:endParaRPr lang="ru-RU" sz="9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2016г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rgbClr val="FF0000"/>
                          </a:solidFill>
                        </a:rPr>
                        <a:t>2017г</a:t>
                      </a:r>
                      <a:endParaRPr lang="ru-RU" sz="9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2016г</a:t>
                      </a:r>
                      <a:endParaRPr lang="ru-RU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b="1" dirty="0" smtClean="0"/>
                        <a:t>2017г</a:t>
                      </a:r>
                      <a:endParaRPr lang="ru-RU" sz="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b="1" dirty="0" smtClean="0"/>
                        <a:t>2016г</a:t>
                      </a:r>
                      <a:endParaRPr lang="ru-RU" sz="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rgbClr val="FF0000"/>
                          </a:solidFill>
                        </a:rPr>
                        <a:t>2017г</a:t>
                      </a:r>
                      <a:endParaRPr lang="ru-RU" sz="9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2645">
                <a:tc v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/>
                        <a:t>абс</a:t>
                      </a:r>
                      <a:endParaRPr lang="ru-RU" sz="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/>
                        <a:t>%</a:t>
                      </a:r>
                      <a:endParaRPr lang="ru-RU" sz="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rgbClr val="FF0000"/>
                          </a:solidFill>
                        </a:rPr>
                        <a:t>абс</a:t>
                      </a:r>
                      <a:endParaRPr lang="ru-RU" sz="9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rgbClr val="FF0000"/>
                          </a:solidFill>
                        </a:rPr>
                        <a:t>%</a:t>
                      </a:r>
                      <a:endParaRPr lang="ru-RU" sz="9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2645">
                <a:tc>
                  <a:txBody>
                    <a:bodyPr/>
                    <a:lstStyle/>
                    <a:p>
                      <a:r>
                        <a:rPr lang="ru-RU" sz="900" b="0" dirty="0" smtClean="0"/>
                        <a:t>РМЖ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/>
                        <a:t>нет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135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91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23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90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59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1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82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60,7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91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100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2645">
                <a:tc>
                  <a:txBody>
                    <a:bodyPr/>
                    <a:lstStyle/>
                    <a:p>
                      <a:r>
                        <a:rPr lang="ru-RU" sz="900" b="0" dirty="0" smtClean="0"/>
                        <a:t>Злокачественная </a:t>
                      </a:r>
                      <a:r>
                        <a:rPr lang="ru-RU" sz="900" b="0" dirty="0" err="1" smtClean="0"/>
                        <a:t>лимфома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18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16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-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1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2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1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5,5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100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2645">
                <a:tc>
                  <a:txBody>
                    <a:bodyPr/>
                    <a:lstStyle/>
                    <a:p>
                      <a:r>
                        <a:rPr lang="ru-RU" sz="900" b="0" dirty="0" smtClean="0"/>
                        <a:t>Рак легкого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77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70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2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3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1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5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6,5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2,9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26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dirty="0" smtClean="0"/>
                        <a:t>Рак желудка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82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102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1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2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1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3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3,7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2,0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2645">
                <a:tc>
                  <a:txBody>
                    <a:bodyPr/>
                    <a:lstStyle/>
                    <a:p>
                      <a:r>
                        <a:rPr lang="ru-RU" sz="900" b="0" dirty="0" smtClean="0"/>
                        <a:t>Рак</a:t>
                      </a:r>
                      <a:r>
                        <a:rPr lang="ru-RU" sz="900" b="0" baseline="0" dirty="0" smtClean="0"/>
                        <a:t> эндометрия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13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17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-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2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-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2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15,4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5,9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2645">
                <a:tc>
                  <a:txBody>
                    <a:bodyPr/>
                    <a:lstStyle/>
                    <a:p>
                      <a:r>
                        <a:rPr lang="ru-RU" sz="900" b="0" dirty="0" smtClean="0"/>
                        <a:t>Опухоли головы и</a:t>
                      </a:r>
                      <a:r>
                        <a:rPr lang="ru-RU" sz="900" b="0" baseline="0" dirty="0" smtClean="0"/>
                        <a:t> шеи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29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35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1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2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-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3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10,4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2645">
                <a:tc>
                  <a:txBody>
                    <a:bodyPr/>
                    <a:lstStyle/>
                    <a:p>
                      <a:r>
                        <a:rPr lang="ru-RU" sz="900" b="0" dirty="0" smtClean="0"/>
                        <a:t>Рак щитовидной железы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43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46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1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-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-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1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2,3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2,2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2645">
                <a:tc>
                  <a:txBody>
                    <a:bodyPr/>
                    <a:lstStyle/>
                    <a:p>
                      <a:r>
                        <a:rPr lang="ru-RU" sz="900" b="0" dirty="0" smtClean="0"/>
                        <a:t>Колоректальный рак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23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68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3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10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10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13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56,2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14,7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24233">
                <a:tc>
                  <a:txBody>
                    <a:bodyPr/>
                    <a:lstStyle/>
                    <a:p>
                      <a:r>
                        <a:rPr lang="ru-RU" sz="900" b="0" dirty="0" smtClean="0"/>
                        <a:t>Опухоли </a:t>
                      </a:r>
                      <a:r>
                        <a:rPr lang="ru-RU" sz="900" b="0" dirty="0" err="1" smtClean="0"/>
                        <a:t>билиопанкреатодуаденальной</a:t>
                      </a:r>
                      <a:r>
                        <a:rPr lang="ru-RU" sz="900" b="0" dirty="0" smtClean="0"/>
                        <a:t> области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49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67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-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-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-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-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-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2645">
                <a:tc>
                  <a:txBody>
                    <a:bodyPr/>
                    <a:lstStyle/>
                    <a:p>
                      <a:r>
                        <a:rPr lang="ru-RU" sz="900" b="0" dirty="0" smtClean="0"/>
                        <a:t>Рак пищевода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42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51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-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-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-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-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-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1,9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2645">
                <a:tc>
                  <a:txBody>
                    <a:bodyPr/>
                    <a:lstStyle/>
                    <a:p>
                      <a:r>
                        <a:rPr lang="ru-RU" sz="900" b="0" dirty="0" smtClean="0"/>
                        <a:t>Меланома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2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-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-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-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-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-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75,0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2645">
                <a:tc>
                  <a:txBody>
                    <a:bodyPr/>
                    <a:lstStyle/>
                    <a:p>
                      <a:r>
                        <a:rPr lang="ru-RU" sz="900" b="0" dirty="0" smtClean="0"/>
                        <a:t>Рак шейки матки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39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49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2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2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-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4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10,2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2645">
                <a:tc>
                  <a:txBody>
                    <a:bodyPr/>
                    <a:lstStyle/>
                    <a:p>
                      <a:r>
                        <a:rPr lang="ru-RU" sz="900" b="0" dirty="0" smtClean="0"/>
                        <a:t>Рак простаты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15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-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-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-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-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-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2645">
                <a:tc>
                  <a:txBody>
                    <a:bodyPr/>
                    <a:lstStyle/>
                    <a:p>
                      <a:r>
                        <a:rPr lang="ru-RU" sz="900" b="0" dirty="0" smtClean="0"/>
                        <a:t>Опухоли костей и мягких тканей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36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23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-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1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-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1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2,7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30,4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2645">
                <a:tc>
                  <a:txBody>
                    <a:bodyPr/>
                    <a:lstStyle/>
                    <a:p>
                      <a:r>
                        <a:rPr lang="ru-RU" sz="900" b="0" dirty="0" smtClean="0"/>
                        <a:t>Опухоли</a:t>
                      </a:r>
                      <a:r>
                        <a:rPr lang="ru-RU" sz="900" b="0" baseline="0" dirty="0" smtClean="0"/>
                        <a:t> головного мозга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25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31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-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1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1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1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4,0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9,7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2645">
                <a:tc>
                  <a:txBody>
                    <a:bodyPr/>
                    <a:lstStyle/>
                    <a:p>
                      <a:r>
                        <a:rPr lang="ru-RU" sz="900" b="0" dirty="0" smtClean="0"/>
                        <a:t>Опухоль яичников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32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26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3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7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1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10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31,2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3,8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2645">
                <a:tc>
                  <a:txBody>
                    <a:bodyPr/>
                    <a:lstStyle/>
                    <a:p>
                      <a:r>
                        <a:rPr lang="ru-RU" sz="900" b="0" dirty="0" smtClean="0"/>
                        <a:t>Опухоли тела </a:t>
                      </a:r>
                      <a:r>
                        <a:rPr lang="ru-RU" sz="900" b="0" baseline="0" dirty="0" smtClean="0"/>
                        <a:t> матки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13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3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1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-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4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30,6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2645">
                <a:tc>
                  <a:txBody>
                    <a:bodyPr/>
                    <a:lstStyle/>
                    <a:p>
                      <a:r>
                        <a:rPr lang="ru-RU" sz="900" b="0" dirty="0" smtClean="0"/>
                        <a:t>Рак кожи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34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36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-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1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1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1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2,9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8,4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2645">
                <a:tc>
                  <a:txBody>
                    <a:bodyPr/>
                    <a:lstStyle/>
                    <a:p>
                      <a:r>
                        <a:rPr lang="ru-RU" sz="900" b="0" dirty="0" smtClean="0"/>
                        <a:t>Опухоль почки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26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23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-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1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-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1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3,8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2645">
                <a:tc>
                  <a:txBody>
                    <a:bodyPr/>
                    <a:lstStyle/>
                    <a:p>
                      <a:r>
                        <a:rPr lang="ru-RU" sz="900" b="0" dirty="0" smtClean="0"/>
                        <a:t>Опухоль мочевого пузыря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8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-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1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-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1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12,5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2645"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ИТОГО: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841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841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38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110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94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18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132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/>
                        <a:t>15,7</a:t>
                      </a:r>
                      <a:endParaRPr lang="ru-RU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128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rgbClr val="FF0000"/>
                          </a:solidFill>
                        </a:rPr>
                        <a:t>15,3</a:t>
                      </a:r>
                      <a:endParaRPr lang="ru-RU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90348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856984" cy="260648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Гистологические исследования за 2016-2017гг</a:t>
            </a:r>
            <a:endParaRPr lang="ru-RU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28834348"/>
              </p:ext>
            </p:extLst>
          </p:nvPr>
        </p:nvGraphicFramePr>
        <p:xfrm>
          <a:off x="107504" y="302913"/>
          <a:ext cx="8928992" cy="52684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8177"/>
                <a:gridCol w="863537"/>
                <a:gridCol w="732977"/>
                <a:gridCol w="732977"/>
                <a:gridCol w="599708"/>
                <a:gridCol w="599708"/>
                <a:gridCol w="533074"/>
                <a:gridCol w="599708"/>
                <a:gridCol w="466440"/>
                <a:gridCol w="466440"/>
                <a:gridCol w="399805"/>
                <a:gridCol w="466441"/>
              </a:tblGrid>
              <a:tr h="208743">
                <a:tc rowSpan="4"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chemeClr val="tx1"/>
                          </a:solidFill>
                        </a:rPr>
                        <a:t>Локализации </a:t>
                      </a:r>
                    </a:p>
                    <a:p>
                      <a:pPr algn="ctr"/>
                      <a:r>
                        <a:rPr lang="ru-RU" sz="700" dirty="0" smtClean="0">
                          <a:solidFill>
                            <a:schemeClr val="tx1"/>
                          </a:solidFill>
                        </a:rPr>
                        <a:t>при которых проведены</a:t>
                      </a:r>
                    </a:p>
                    <a:p>
                      <a:pPr algn="ctr"/>
                      <a:r>
                        <a:rPr lang="ru-RU" sz="700" dirty="0" smtClean="0">
                          <a:solidFill>
                            <a:schemeClr val="tx1"/>
                          </a:solidFill>
                        </a:rPr>
                        <a:t> гистологические</a:t>
                      </a:r>
                      <a:r>
                        <a:rPr lang="ru-RU" sz="700" baseline="0" dirty="0" smtClean="0">
                          <a:solidFill>
                            <a:schemeClr val="tx1"/>
                          </a:solidFill>
                        </a:rPr>
                        <a:t> исследования</a:t>
                      </a:r>
                      <a:endParaRPr lang="ru-RU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chemeClr val="tx1"/>
                          </a:solidFill>
                        </a:rPr>
                        <a:t>Условия для </a:t>
                      </a:r>
                      <a:r>
                        <a:rPr lang="ru-RU" sz="700" dirty="0" err="1" smtClean="0">
                          <a:solidFill>
                            <a:schemeClr val="tx1"/>
                          </a:solidFill>
                        </a:rPr>
                        <a:t>телепатологии</a:t>
                      </a:r>
                      <a:endParaRPr lang="ru-RU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r>
                        <a:rPr lang="ru-RU" sz="700" dirty="0" smtClean="0">
                          <a:solidFill>
                            <a:schemeClr val="tx1"/>
                          </a:solidFill>
                        </a:rPr>
                        <a:t>Количество впервые выявленных с ЗН </a:t>
                      </a:r>
                      <a:endParaRPr lang="ru-RU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8">
                  <a:txBody>
                    <a:bodyPr/>
                    <a:lstStyle/>
                    <a:p>
                      <a:r>
                        <a:rPr lang="ru-RU" sz="700" dirty="0" smtClean="0">
                          <a:solidFill>
                            <a:schemeClr val="tx1"/>
                          </a:solidFill>
                        </a:rPr>
                        <a:t>Количество впервые выявленных больных (исследований) прошедших </a:t>
                      </a:r>
                      <a:r>
                        <a:rPr lang="ru-RU" sz="7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700" baseline="0" dirty="0" err="1" smtClean="0">
                          <a:solidFill>
                            <a:schemeClr val="tx1"/>
                          </a:solidFill>
                        </a:rPr>
                        <a:t>гисто</a:t>
                      </a:r>
                      <a:r>
                        <a:rPr lang="ru-RU" sz="700" baseline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ru-RU" sz="70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700" dirty="0" err="1" smtClean="0">
                          <a:solidFill>
                            <a:schemeClr val="tx1"/>
                          </a:solidFill>
                        </a:rPr>
                        <a:t>иссл</a:t>
                      </a:r>
                      <a:r>
                        <a:rPr lang="ru-RU" sz="7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ru-RU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7257">
                <a:tc v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700" dirty="0" err="1" smtClean="0">
                          <a:solidFill>
                            <a:schemeClr val="tx1"/>
                          </a:solidFill>
                        </a:rPr>
                        <a:t>Патоморф.лаб</a:t>
                      </a:r>
                      <a:r>
                        <a:rPr lang="ru-RU" sz="70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ru-RU" sz="700" baseline="0" dirty="0" smtClean="0">
                          <a:solidFill>
                            <a:schemeClr val="tx1"/>
                          </a:solidFill>
                        </a:rPr>
                        <a:t>ООД</a:t>
                      </a:r>
                      <a:endParaRPr lang="ru-RU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chemeClr val="tx1"/>
                          </a:solidFill>
                        </a:rPr>
                        <a:t>В</a:t>
                      </a:r>
                      <a:r>
                        <a:rPr lang="ru-RU" sz="700" baseline="0" dirty="0" smtClean="0">
                          <a:solidFill>
                            <a:schemeClr val="tx1"/>
                          </a:solidFill>
                        </a:rPr>
                        <a:t>  РЦ-КазНИИОиР</a:t>
                      </a:r>
                      <a:endParaRPr lang="ru-RU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chemeClr val="tx1"/>
                          </a:solidFill>
                        </a:rPr>
                        <a:t>Всего больных (исследований) </a:t>
                      </a:r>
                      <a:r>
                        <a:rPr lang="ru-RU" sz="700" b="1" baseline="0" dirty="0" smtClean="0">
                          <a:solidFill>
                            <a:schemeClr val="tx1"/>
                          </a:solidFill>
                        </a:rPr>
                        <a:t> по ООД</a:t>
                      </a:r>
                      <a:endParaRPr lang="ru-RU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8481">
                <a:tc v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2016г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2017г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2016г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2017г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2016г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700" b="1" dirty="0" smtClean="0"/>
                        <a:t>2017г</a:t>
                      </a:r>
                      <a:endParaRPr lang="ru-RU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700" b="1" dirty="0" smtClean="0"/>
                        <a:t>2016г</a:t>
                      </a:r>
                      <a:endParaRPr lang="ru-RU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2017г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5762">
                <a:tc v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700" b="1" dirty="0" smtClean="0"/>
                        <a:t>абс</a:t>
                      </a:r>
                      <a:endParaRPr lang="ru-RU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700" b="1" dirty="0" smtClean="0"/>
                        <a:t>%</a:t>
                      </a:r>
                      <a:endParaRPr lang="ru-RU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абс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%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54289">
                <a:tc>
                  <a:txBody>
                    <a:bodyPr/>
                    <a:lstStyle/>
                    <a:p>
                      <a:r>
                        <a:rPr lang="ru-RU" sz="700" b="1" dirty="0" smtClean="0"/>
                        <a:t>РМЖ</a:t>
                      </a:r>
                      <a:endParaRPr lang="ru-RU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700" dirty="0" smtClean="0"/>
                        <a:t>НЕТ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135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rgbClr val="FF0000"/>
                          </a:solidFill>
                        </a:rPr>
                        <a:t>91</a:t>
                      </a:r>
                      <a:endParaRPr lang="ru-RU" sz="7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23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90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/>
                        <a:t>1</a:t>
                      </a:r>
                      <a:endParaRPr lang="ru-RU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23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17,0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90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99,0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2193">
                <a:tc>
                  <a:txBody>
                    <a:bodyPr/>
                    <a:lstStyle/>
                    <a:p>
                      <a:r>
                        <a:rPr lang="ru-RU" sz="700" b="1" dirty="0" smtClean="0"/>
                        <a:t>Злокачественная </a:t>
                      </a:r>
                      <a:r>
                        <a:rPr lang="ru-RU" sz="700" b="1" dirty="0" err="1" smtClean="0"/>
                        <a:t>лимфома</a:t>
                      </a:r>
                      <a:endParaRPr lang="ru-RU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18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rgbClr val="FF0000"/>
                          </a:solidFill>
                        </a:rPr>
                        <a:t>16</a:t>
                      </a:r>
                      <a:endParaRPr lang="ru-RU" sz="7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-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-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60,0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18089">
                <a:tc>
                  <a:txBody>
                    <a:bodyPr/>
                    <a:lstStyle/>
                    <a:p>
                      <a:r>
                        <a:rPr lang="ru-RU" sz="700" b="1" dirty="0" smtClean="0"/>
                        <a:t>Рак легкого</a:t>
                      </a:r>
                      <a:endParaRPr lang="ru-RU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77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rgbClr val="FF0000"/>
                          </a:solidFill>
                        </a:rPr>
                        <a:t>70</a:t>
                      </a:r>
                      <a:endParaRPr lang="ru-RU" sz="7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6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23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6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7,8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23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33,0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59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dirty="0" smtClean="0"/>
                        <a:t>Рак желудка</a:t>
                      </a:r>
                      <a:endParaRPr lang="ru-RU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82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rgbClr val="FF0000"/>
                          </a:solidFill>
                        </a:rPr>
                        <a:t>102</a:t>
                      </a:r>
                      <a:endParaRPr lang="ru-RU" sz="7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4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60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4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4,9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60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59,1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700" b="1" dirty="0" smtClean="0"/>
                        <a:t>Рак</a:t>
                      </a:r>
                      <a:r>
                        <a:rPr lang="ru-RU" sz="700" b="1" baseline="0" dirty="0" smtClean="0"/>
                        <a:t> эндометрия</a:t>
                      </a:r>
                      <a:endParaRPr lang="ru-RU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13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rgbClr val="FF0000"/>
                          </a:solidFill>
                        </a:rPr>
                        <a:t>17</a:t>
                      </a:r>
                      <a:endParaRPr lang="ru-RU" sz="7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700" b="1" dirty="0" smtClean="0"/>
                        <a:t>Опухоли головы и</a:t>
                      </a:r>
                      <a:r>
                        <a:rPr lang="ru-RU" sz="700" b="1" baseline="0" dirty="0" smtClean="0"/>
                        <a:t> шеи</a:t>
                      </a:r>
                      <a:endParaRPr lang="ru-RU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29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rgbClr val="FF0000"/>
                          </a:solidFill>
                        </a:rPr>
                        <a:t>35</a:t>
                      </a:r>
                      <a:endParaRPr lang="ru-RU" sz="7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1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1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3,4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17697">
                <a:tc>
                  <a:txBody>
                    <a:bodyPr/>
                    <a:lstStyle/>
                    <a:p>
                      <a:r>
                        <a:rPr lang="ru-RU" sz="700" b="1" dirty="0" smtClean="0"/>
                        <a:t>Рак щитовидной железы</a:t>
                      </a:r>
                      <a:endParaRPr lang="ru-RU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43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rgbClr val="FF0000"/>
                          </a:solidFill>
                        </a:rPr>
                        <a:t>46</a:t>
                      </a:r>
                      <a:endParaRPr lang="ru-RU" sz="7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1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1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2,3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2,2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5601">
                <a:tc>
                  <a:txBody>
                    <a:bodyPr/>
                    <a:lstStyle/>
                    <a:p>
                      <a:r>
                        <a:rPr lang="ru-RU" sz="700" b="1" dirty="0" smtClean="0"/>
                        <a:t>Колоректальный рак</a:t>
                      </a:r>
                      <a:endParaRPr lang="ru-RU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23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rgbClr val="FF0000"/>
                          </a:solidFill>
                        </a:rPr>
                        <a:t>68</a:t>
                      </a:r>
                      <a:endParaRPr lang="ru-RU" sz="7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6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42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6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26,0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42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61,8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dirty="0" smtClean="0"/>
                        <a:t>Опухоли </a:t>
                      </a:r>
                      <a:r>
                        <a:rPr lang="ru-RU" sz="700" b="0" dirty="0" err="1" smtClean="0"/>
                        <a:t>билиопанкреатодуаденальной</a:t>
                      </a:r>
                      <a:r>
                        <a:rPr lang="ru-RU" sz="700" b="0" dirty="0" smtClean="0"/>
                        <a:t> области</a:t>
                      </a:r>
                      <a:endParaRPr lang="ru-RU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49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rgbClr val="FF0000"/>
                          </a:solidFill>
                        </a:rPr>
                        <a:t>67</a:t>
                      </a:r>
                      <a:endParaRPr lang="ru-RU" sz="7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700" b="1" dirty="0" smtClean="0"/>
                        <a:t>Рак пищевода</a:t>
                      </a:r>
                      <a:endParaRPr lang="ru-RU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42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rgbClr val="FF0000"/>
                          </a:solidFill>
                        </a:rPr>
                        <a:t>51</a:t>
                      </a:r>
                      <a:endParaRPr lang="ru-RU" sz="7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2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45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2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4,8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45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88,3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700" b="1" dirty="0" smtClean="0"/>
                        <a:t>Меланома</a:t>
                      </a:r>
                      <a:endParaRPr lang="ru-RU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2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ru-RU" sz="7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1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1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50,0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100,0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17305">
                <a:tc>
                  <a:txBody>
                    <a:bodyPr/>
                    <a:lstStyle/>
                    <a:p>
                      <a:r>
                        <a:rPr lang="ru-RU" sz="700" b="1" dirty="0" smtClean="0"/>
                        <a:t>Рак шейки матки</a:t>
                      </a:r>
                      <a:endParaRPr lang="ru-RU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39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rgbClr val="FF0000"/>
                          </a:solidFill>
                        </a:rPr>
                        <a:t>49</a:t>
                      </a:r>
                      <a:endParaRPr lang="ru-RU" sz="7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2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35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2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5,1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35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71,5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5209">
                <a:tc>
                  <a:txBody>
                    <a:bodyPr/>
                    <a:lstStyle/>
                    <a:p>
                      <a:r>
                        <a:rPr lang="ru-RU" sz="700" b="1" dirty="0" smtClean="0"/>
                        <a:t>Рак простаты</a:t>
                      </a:r>
                      <a:endParaRPr lang="ru-RU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15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ru-RU" sz="7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700" b="1" dirty="0" smtClean="0"/>
                        <a:t>Опухоли костей и мягких тканей</a:t>
                      </a:r>
                      <a:endParaRPr lang="ru-RU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36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rgbClr val="FF0000"/>
                          </a:solidFill>
                        </a:rPr>
                        <a:t>23</a:t>
                      </a:r>
                      <a:endParaRPr lang="ru-RU" sz="7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1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1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2,8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700" b="1" dirty="0" smtClean="0"/>
                        <a:t>Опухоли</a:t>
                      </a:r>
                      <a:r>
                        <a:rPr lang="ru-RU" sz="700" b="1" baseline="0" dirty="0" smtClean="0"/>
                        <a:t> головного мозга</a:t>
                      </a:r>
                      <a:endParaRPr lang="ru-RU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25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rgbClr val="FF0000"/>
                          </a:solidFill>
                        </a:rPr>
                        <a:t>31</a:t>
                      </a:r>
                      <a:endParaRPr lang="ru-RU" sz="7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16913">
                <a:tc>
                  <a:txBody>
                    <a:bodyPr/>
                    <a:lstStyle/>
                    <a:p>
                      <a:r>
                        <a:rPr lang="ru-RU" sz="700" b="1" dirty="0" smtClean="0"/>
                        <a:t>Рак</a:t>
                      </a:r>
                      <a:r>
                        <a:rPr lang="ru-RU" sz="700" b="1" baseline="0" dirty="0" smtClean="0"/>
                        <a:t> брюшины</a:t>
                      </a:r>
                      <a:endParaRPr lang="ru-RU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-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7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100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4817">
                <a:tc>
                  <a:txBody>
                    <a:bodyPr/>
                    <a:lstStyle/>
                    <a:p>
                      <a:r>
                        <a:rPr lang="ru-RU" sz="700" b="1" dirty="0" smtClean="0"/>
                        <a:t>Опухоль яичников</a:t>
                      </a:r>
                      <a:endParaRPr lang="ru-RU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32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rgbClr val="FF0000"/>
                          </a:solidFill>
                        </a:rPr>
                        <a:t>26</a:t>
                      </a:r>
                      <a:endParaRPr lang="ru-RU" sz="7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4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4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12,5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38,5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52721">
                <a:tc>
                  <a:txBody>
                    <a:bodyPr/>
                    <a:lstStyle/>
                    <a:p>
                      <a:r>
                        <a:rPr lang="ru-RU" sz="700" b="1" dirty="0" smtClean="0"/>
                        <a:t>Опухоли тела </a:t>
                      </a:r>
                      <a:r>
                        <a:rPr lang="ru-RU" sz="700" b="1" baseline="0" dirty="0" smtClean="0"/>
                        <a:t> матки</a:t>
                      </a:r>
                      <a:endParaRPr lang="ru-RU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13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7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1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1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7,7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700" b="1" dirty="0" smtClean="0"/>
                        <a:t>Рак кожи</a:t>
                      </a:r>
                      <a:endParaRPr lang="ru-RU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34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rgbClr val="FF0000"/>
                          </a:solidFill>
                        </a:rPr>
                        <a:t>36</a:t>
                      </a:r>
                      <a:endParaRPr lang="ru-RU" sz="7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1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1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2,9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13,9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700" b="1" dirty="0" smtClean="0"/>
                        <a:t>Опухоль почки</a:t>
                      </a:r>
                      <a:endParaRPr lang="ru-RU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26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rgbClr val="FF0000"/>
                          </a:solidFill>
                        </a:rPr>
                        <a:t>23</a:t>
                      </a:r>
                      <a:endParaRPr lang="ru-RU" sz="7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2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2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7,7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45,5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4425">
                <a:tc>
                  <a:txBody>
                    <a:bodyPr/>
                    <a:lstStyle/>
                    <a:p>
                      <a:r>
                        <a:rPr lang="ru-RU" sz="700" b="1" dirty="0" smtClean="0"/>
                        <a:t>Опухоль мочевого пузыря</a:t>
                      </a:r>
                      <a:endParaRPr lang="ru-RU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8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ru-RU" sz="7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52329"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ИТОГО: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841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rgbClr val="FF0000"/>
                          </a:solidFill>
                        </a:rPr>
                        <a:t>841</a:t>
                      </a:r>
                      <a:endParaRPr lang="ru-RU" sz="7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55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325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55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6,5</a:t>
                      </a:r>
                      <a:endParaRPr lang="ru-RU" sz="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325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38,7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824546"/>
              </p:ext>
            </p:extLst>
          </p:nvPr>
        </p:nvGraphicFramePr>
        <p:xfrm>
          <a:off x="179511" y="5733257"/>
          <a:ext cx="8856984" cy="1008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/>
                <a:gridCol w="2952328"/>
                <a:gridCol w="2952328"/>
              </a:tblGrid>
              <a:tr h="201622"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rgbClr val="FF0000"/>
                          </a:solidFill>
                        </a:rPr>
                        <a:t>ПОКАЗАТЕЛИ</a:t>
                      </a:r>
                      <a:endParaRPr lang="ru-RU" sz="7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rgbClr val="FF0000"/>
                          </a:solidFill>
                        </a:rPr>
                        <a:t>2016 год</a:t>
                      </a:r>
                      <a:endParaRPr lang="ru-RU" sz="7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rgbClr val="FF0000"/>
                          </a:solidFill>
                        </a:rPr>
                        <a:t>2017 год</a:t>
                      </a:r>
                      <a:endParaRPr lang="ru-RU" sz="7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622"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rgbClr val="FF0000"/>
                          </a:solidFill>
                        </a:rPr>
                        <a:t>Всего исследовании</a:t>
                      </a:r>
                      <a:endParaRPr lang="ru-RU" sz="7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rgbClr val="FF0000"/>
                          </a:solidFill>
                        </a:rPr>
                        <a:t>120</a:t>
                      </a:r>
                      <a:endParaRPr lang="ru-RU" sz="7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rgbClr val="FF0000"/>
                          </a:solidFill>
                        </a:rPr>
                        <a:t>1945</a:t>
                      </a:r>
                      <a:r>
                        <a:rPr lang="ru-RU" sz="700" baseline="0" dirty="0" smtClean="0">
                          <a:solidFill>
                            <a:srgbClr val="FF0000"/>
                          </a:solidFill>
                        </a:rPr>
                        <a:t>  (9</a:t>
                      </a:r>
                      <a:r>
                        <a:rPr lang="ru-RU" sz="700" dirty="0" smtClean="0">
                          <a:solidFill>
                            <a:srgbClr val="FF0000"/>
                          </a:solidFill>
                        </a:rPr>
                        <a:t>565 срезов)</a:t>
                      </a:r>
                      <a:endParaRPr lang="ru-RU" sz="7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622"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rgbClr val="FF0000"/>
                          </a:solidFill>
                        </a:rPr>
                        <a:t>)Из них неопухолевые (прочие</a:t>
                      </a:r>
                      <a:r>
                        <a:rPr lang="ru-RU" sz="7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700" dirty="0" smtClean="0">
                          <a:solidFill>
                            <a:srgbClr val="FF0000"/>
                          </a:solidFill>
                        </a:rPr>
                        <a:t> заболевания)</a:t>
                      </a:r>
                      <a:endParaRPr lang="ru-RU" sz="7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rgbClr val="FF0000"/>
                          </a:solidFill>
                        </a:rPr>
                        <a:t>38</a:t>
                      </a:r>
                      <a:endParaRPr lang="ru-RU" sz="7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rgbClr val="FF0000"/>
                          </a:solidFill>
                        </a:rPr>
                        <a:t>404</a:t>
                      </a:r>
                      <a:endParaRPr lang="ru-RU" sz="7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622"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rgbClr val="FF0000"/>
                          </a:solidFill>
                        </a:rPr>
                        <a:t>Поведено исследовании ЗНО</a:t>
                      </a:r>
                      <a:endParaRPr lang="ru-RU" sz="7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rgbClr val="FF0000"/>
                          </a:solidFill>
                        </a:rPr>
                        <a:t>82</a:t>
                      </a:r>
                      <a:endParaRPr lang="ru-RU" sz="7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rgbClr val="FF0000"/>
                          </a:solidFill>
                        </a:rPr>
                        <a:t>1541</a:t>
                      </a:r>
                      <a:endParaRPr lang="ru-RU" sz="7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622"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rgbClr val="FF0000"/>
                          </a:solidFill>
                        </a:rPr>
                        <a:t>В том числе экспресс - биопсия</a:t>
                      </a:r>
                      <a:endParaRPr lang="ru-RU" sz="7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ru-RU" sz="7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solidFill>
                            <a:srgbClr val="FF0000"/>
                          </a:solidFill>
                        </a:rPr>
                        <a:t>28</a:t>
                      </a:r>
                      <a:endParaRPr lang="ru-RU" sz="7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88326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68952" cy="432048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Реализация скрининговых программ (</a:t>
            </a:r>
            <a:r>
              <a:rPr lang="en-US" sz="1600" b="1" dirty="0" smtClean="0">
                <a:solidFill>
                  <a:srgbClr val="FF0000"/>
                </a:solidFill>
              </a:rPr>
              <a:t>I)</a:t>
            </a:r>
            <a:endParaRPr lang="ru-RU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7815488"/>
              </p:ext>
            </p:extLst>
          </p:nvPr>
        </p:nvGraphicFramePr>
        <p:xfrm>
          <a:off x="323850" y="765175"/>
          <a:ext cx="8496301" cy="352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806"/>
                <a:gridCol w="1008112"/>
                <a:gridCol w="720080"/>
                <a:gridCol w="720080"/>
                <a:gridCol w="648072"/>
                <a:gridCol w="648072"/>
                <a:gridCol w="792088"/>
                <a:gridCol w="648072"/>
                <a:gridCol w="792088"/>
                <a:gridCol w="720080"/>
                <a:gridCol w="647751"/>
              </a:tblGrid>
              <a:tr h="705584">
                <a:tc row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Вид скрининга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Обследовано</a:t>
                      </a: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Абс число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Охват РПН</a:t>
                      </a: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Показатели, % к числу осмотренных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Выявление предрака, ДО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Оздоровление пациентов с предраком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05584">
                <a:tc v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2016г*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2017г**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Вторая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</a:rPr>
                        <a:t> читка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(+) гемо</a:t>
                      </a:r>
                    </a:p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культ-тест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Проведено колоноскопии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Абс число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% к осмотренным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Абс число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% к выявленным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05584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РМЖ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11769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96,6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94,5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1226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10,4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1179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96,2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05584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РШМ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13200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99,7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97,9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380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2,9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361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95,0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05584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КРР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24018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103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246 (1,0%)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197 (80,0%)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0,2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85,7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67356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36004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Реализация скрининговых программ (</a:t>
            </a:r>
            <a:r>
              <a:rPr lang="en-US" sz="1600" b="1" dirty="0" smtClean="0">
                <a:solidFill>
                  <a:srgbClr val="FF0000"/>
                </a:solidFill>
              </a:rPr>
              <a:t>II)</a:t>
            </a:r>
            <a:endParaRPr lang="ru-RU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47549512"/>
              </p:ext>
            </p:extLst>
          </p:nvPr>
        </p:nvGraphicFramePr>
        <p:xfrm>
          <a:off x="323850" y="765174"/>
          <a:ext cx="8569330" cy="2535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1886"/>
                <a:gridCol w="648072"/>
                <a:gridCol w="648072"/>
                <a:gridCol w="720080"/>
                <a:gridCol w="648072"/>
                <a:gridCol w="648072"/>
                <a:gridCol w="720080"/>
                <a:gridCol w="648072"/>
                <a:gridCol w="720080"/>
                <a:gridCol w="648072"/>
                <a:gridCol w="648772"/>
              </a:tblGrid>
              <a:tr h="552136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г</a:t>
                      </a: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Вид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</a:rPr>
                        <a:t> скрининга</a:t>
                      </a:r>
                      <a:endParaRPr 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Выявление рака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Из них 0 стадии (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CIS)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Из них 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 стадии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Из них 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II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 стадии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Из них 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III-IV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 стадии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2136">
                <a:tc v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% к выявл.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% к выявл.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% к выявл.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% к выявл.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7843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РМЖ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72,7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54,1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37,5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8,3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7843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РШМ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9,0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33,3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66,6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7843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КРР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18,1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33,3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50,0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16,6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05089546"/>
              </p:ext>
            </p:extLst>
          </p:nvPr>
        </p:nvGraphicFramePr>
        <p:xfrm>
          <a:off x="251520" y="3501008"/>
          <a:ext cx="8569330" cy="3024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1886"/>
                <a:gridCol w="648072"/>
                <a:gridCol w="648072"/>
                <a:gridCol w="720080"/>
                <a:gridCol w="648072"/>
                <a:gridCol w="648072"/>
                <a:gridCol w="720080"/>
                <a:gridCol w="648072"/>
                <a:gridCol w="720080"/>
                <a:gridCol w="648072"/>
                <a:gridCol w="648772"/>
              </a:tblGrid>
              <a:tr h="682181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7г</a:t>
                      </a: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Вид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</a:rPr>
                        <a:t> скрининга</a:t>
                      </a:r>
                      <a:endParaRPr 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Выявление рака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Из них 0 стадии (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CIS)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Из них 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 стадии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Из них 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II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 стадии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Из них 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III-IV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 стадии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2181">
                <a:tc v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% к выявл.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% к выявл.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% к выявл.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абс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% к выявл.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3325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РМЖ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45,9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52,9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47,1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3325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РШМ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21,6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62,5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37,5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3325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КРР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32,4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50,0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50,0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05939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Реализация скрининговых программ (</a:t>
            </a:r>
            <a:r>
              <a:rPr lang="en-US" sz="1600" b="1" dirty="0" smtClean="0">
                <a:solidFill>
                  <a:srgbClr val="FF0000"/>
                </a:solidFill>
              </a:rPr>
              <a:t>III)</a:t>
            </a:r>
            <a:endParaRPr lang="ru-RU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6626970"/>
              </p:ext>
            </p:extLst>
          </p:nvPr>
        </p:nvGraphicFramePr>
        <p:xfrm>
          <a:off x="457200" y="1052513"/>
          <a:ext cx="82296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Виды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</a:rPr>
                        <a:t>ЗН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Число впервые выявленных больных в 2017 году по ЭРОБ, всего, абс число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В том числе по скринингу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В том числе впервые выявленных больных целевого возраста, включая выявленных по скринингу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В том числе впервые выявленных больных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</a:rPr>
                        <a:t> в 2017 году целевого возраста скрининга 2016 года*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Абс число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% к числу зарегистрированных по регистру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Абс число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% к числу зарегистрированных по регистру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Абс число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% к числу зарегистрированных по регистру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РМЖ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18,6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19,7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7,6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РШМ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16,3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16,3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12,2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КРР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44,4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44,4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33,3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6130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34605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Заболеваемость от ЗН по РК и региону</a:t>
            </a:r>
            <a:endParaRPr lang="ru-RU" sz="1600" b="1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692697"/>
            <a:ext cx="4317876" cy="216023"/>
          </a:xfrm>
        </p:spPr>
        <p:txBody>
          <a:bodyPr>
            <a:noAutofit/>
          </a:bodyPr>
          <a:lstStyle/>
          <a:p>
            <a:r>
              <a:rPr lang="ru-RU" sz="1200" dirty="0" smtClean="0">
                <a:solidFill>
                  <a:srgbClr val="FF0000"/>
                </a:solidFill>
              </a:rPr>
              <a:t>Заболеваемость от ЗН с учетом кожи</a:t>
            </a:r>
            <a:endParaRPr lang="ru-RU" sz="1200" dirty="0">
              <a:solidFill>
                <a:srgbClr val="FF0000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62423598"/>
              </p:ext>
            </p:extLst>
          </p:nvPr>
        </p:nvGraphicFramePr>
        <p:xfrm>
          <a:off x="251520" y="908720"/>
          <a:ext cx="8713788" cy="2806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51521" y="3789041"/>
            <a:ext cx="4248471" cy="360040"/>
          </a:xfrm>
        </p:spPr>
        <p:txBody>
          <a:bodyPr>
            <a:normAutofit/>
          </a:bodyPr>
          <a:lstStyle/>
          <a:p>
            <a:r>
              <a:rPr lang="ru-RU" sz="1200" dirty="0" smtClean="0">
                <a:solidFill>
                  <a:srgbClr val="FF0000"/>
                </a:solidFill>
              </a:rPr>
              <a:t>Заболеваемость от ЗН без учета рака кожи</a:t>
            </a:r>
            <a:endParaRPr lang="ru-RU" sz="1200" dirty="0">
              <a:solidFill>
                <a:srgbClr val="FF0000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787273583"/>
              </p:ext>
            </p:extLst>
          </p:nvPr>
        </p:nvGraphicFramePr>
        <p:xfrm>
          <a:off x="251520" y="4221163"/>
          <a:ext cx="8712968" cy="2520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374542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32048"/>
          </a:xfrm>
          <a:solidFill>
            <a:srgbClr val="00B0F0"/>
          </a:solidFill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Информация по кабинетам в 2017 г.</a:t>
            </a:r>
            <a:endParaRPr lang="ru-RU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27933242"/>
              </p:ext>
            </p:extLst>
          </p:nvPr>
        </p:nvGraphicFramePr>
        <p:xfrm>
          <a:off x="457200" y="692150"/>
          <a:ext cx="8218485" cy="1800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480"/>
                <a:gridCol w="792088"/>
                <a:gridCol w="576064"/>
                <a:gridCol w="1050028"/>
                <a:gridCol w="913165"/>
                <a:gridCol w="913165"/>
                <a:gridCol w="913165"/>
                <a:gridCol w="913165"/>
                <a:gridCol w="913165"/>
              </a:tblGrid>
              <a:tr h="557010">
                <a:tc rowSpan="2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план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факт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кабинет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Сведения  о враче кабинета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6725"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отдельный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совмещенный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Выделено шт. ед.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занято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основные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Совмести</a:t>
                      </a:r>
                    </a:p>
                    <a:p>
                      <a:pPr algn="ctr"/>
                      <a:r>
                        <a:rPr lang="ru-RU" sz="1200" b="1" dirty="0" err="1" smtClean="0">
                          <a:solidFill>
                            <a:schemeClr val="tx1"/>
                          </a:solidFill>
                        </a:rPr>
                        <a:t>тели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701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Онкокабинеты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14,5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9,5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7545" y="2636912"/>
            <a:ext cx="8219256" cy="360040"/>
          </a:xfrm>
          <a:solidFill>
            <a:srgbClr val="00B0F0"/>
          </a:solidFill>
        </p:spPr>
        <p:txBody>
          <a:bodyPr>
            <a:normAutofit/>
          </a:bodyPr>
          <a:lstStyle/>
          <a:p>
            <a:pPr algn="ctr"/>
            <a:r>
              <a:rPr lang="ru-RU" sz="1600" dirty="0" smtClean="0">
                <a:solidFill>
                  <a:srgbClr val="FF0000"/>
                </a:solidFill>
              </a:rPr>
              <a:t>Работа смотровых кабинетов</a:t>
            </a:r>
            <a:endParaRPr lang="ru-RU" sz="1600" dirty="0">
              <a:solidFill>
                <a:srgbClr val="FF0000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131147624"/>
              </p:ext>
            </p:extLst>
          </p:nvPr>
        </p:nvGraphicFramePr>
        <p:xfrm>
          <a:off x="395288" y="3141663"/>
          <a:ext cx="8291508" cy="3311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352"/>
                <a:gridCol w="576064"/>
                <a:gridCol w="560461"/>
                <a:gridCol w="690959"/>
                <a:gridCol w="690959"/>
                <a:gridCol w="793925"/>
                <a:gridCol w="792088"/>
                <a:gridCol w="648072"/>
                <a:gridCol w="720080"/>
                <a:gridCol w="648072"/>
                <a:gridCol w="720080"/>
                <a:gridCol w="514396"/>
              </a:tblGrid>
              <a:tr h="533669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кабинеты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Кол-во</a:t>
                      </a: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АПО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Кол-во кабинетов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кабинет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Всего РПН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Впервые обратившихся в поликлинику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Уд.вес впервые обратившихся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Количество осмотренных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Уд. вес осмотренных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Выявлено патологии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Из них ЗНО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76996">
                <a:tc v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отдельный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совмещен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3669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Мужские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321258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56230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46,0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36202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64,3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108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3669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женские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331796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70226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47,4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49123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69,9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255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3669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всего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653054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126456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46,9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85325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67,1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363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65648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04056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Работа центров (отделений) паллиативного лечения (хосписы) и реабилитации больных с ЗНО</a:t>
            </a:r>
            <a:endParaRPr lang="ru-RU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6016229"/>
              </p:ext>
            </p:extLst>
          </p:nvPr>
        </p:nvGraphicFramePr>
        <p:xfrm>
          <a:off x="457200" y="1600200"/>
          <a:ext cx="8229599" cy="3124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488"/>
                <a:gridCol w="1224136"/>
                <a:gridCol w="996347"/>
                <a:gridCol w="1175657"/>
                <a:gridCol w="1175657"/>
                <a:gridCol w="1175657"/>
                <a:gridCol w="1175657"/>
              </a:tblGrid>
              <a:tr h="631914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Наименование ЛПУ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Профиль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Число коек развернутых на конец 2017г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В отчетном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</a:rPr>
                        <a:t> периоде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Проведено  больными койко-дней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В том числе проведено койко-дней  сельскими жителями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82044">
                <a:tc vMerge="1"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Поступило больных всего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В том числе сельские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1914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ГКП на ПХВ «ООД» УЗ Мангистауской </a:t>
                      </a:r>
                      <a:r>
                        <a:rPr lang="ru-RU" sz="1200" b="1" dirty="0" err="1" smtClean="0">
                          <a:solidFill>
                            <a:schemeClr val="tx1"/>
                          </a:solidFill>
                        </a:rPr>
                        <a:t>обл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Паллиативный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263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108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2927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1092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79072">
                <a:tc vMerge="1"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Реабилитационный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5101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Информация о кадрах</a:t>
            </a:r>
            <a:endParaRPr lang="ru-RU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0128586"/>
              </p:ext>
            </p:extLst>
          </p:nvPr>
        </p:nvGraphicFramePr>
        <p:xfrm>
          <a:off x="457200" y="765175"/>
          <a:ext cx="8229599" cy="51790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0584"/>
                <a:gridCol w="1080120"/>
                <a:gridCol w="1008112"/>
                <a:gridCol w="936104"/>
                <a:gridCol w="1080120"/>
                <a:gridCol w="792088"/>
                <a:gridCol w="1162471"/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Область, районы, поликлиники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 - уровень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II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 - уровень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Онкологические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</a:rPr>
                        <a:t> кабинеты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Онкологический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</a:rPr>
                        <a:t> диспансер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Всего основных работников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Приняты в 2017 году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Сколько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</a:rPr>
                        <a:t> обучены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Потребность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Сколько обучены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Потребность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9601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Мангистауская область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7025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АГП №1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АГП №2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ТОО «СЕНИМ»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ЖГП №1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ЖГП №2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Бейнеуский район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Каракиянский район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Мангистауский район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err="1" smtClean="0">
                          <a:solidFill>
                            <a:schemeClr val="tx1"/>
                          </a:solidFill>
                        </a:rPr>
                        <a:t>Мунайлийнский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 район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Тупкараганский район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6137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36004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Потребность в оборудовании</a:t>
            </a:r>
            <a:endParaRPr lang="ru-RU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72243435"/>
              </p:ext>
            </p:extLst>
          </p:nvPr>
        </p:nvGraphicFramePr>
        <p:xfrm>
          <a:off x="457200" y="765175"/>
          <a:ext cx="8218488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8616"/>
                <a:gridCol w="936104"/>
                <a:gridCol w="936104"/>
                <a:gridCol w="864096"/>
                <a:gridCol w="648072"/>
                <a:gridCol w="792088"/>
                <a:gridCol w="792088"/>
                <a:gridCol w="791320"/>
              </a:tblGrid>
              <a:tr h="193831">
                <a:tc row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Онкологический диспансер,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 районы, поликлиники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Потребность в диагностическом оборудовании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831">
                <a:tc vMerge="1"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Цифровой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 рентген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Цифровой маммограф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УЗИ экспертного класса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КТ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МРТ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ПЭТ/КТ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ПАКС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831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ООД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831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АГП № 1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831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АГП №2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831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ЖГП №1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831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ЖГП №2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831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Бейнеуский район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831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Каракиянский район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831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СБ Жетыбай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831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Мангистауский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 район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831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err="1" smtClean="0">
                          <a:solidFill>
                            <a:schemeClr val="tx1"/>
                          </a:solidFill>
                        </a:rPr>
                        <a:t>Мунайлийинский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 район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831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Тупкараганский район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687604449"/>
              </p:ext>
            </p:extLst>
          </p:nvPr>
        </p:nvGraphicFramePr>
        <p:xfrm>
          <a:off x="395288" y="4797425"/>
          <a:ext cx="8291510" cy="193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8302"/>
                <a:gridCol w="1658302"/>
                <a:gridCol w="1658302"/>
                <a:gridCol w="1658302"/>
                <a:gridCol w="1658302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err="1" smtClean="0">
                          <a:solidFill>
                            <a:schemeClr val="tx1"/>
                          </a:solidFill>
                        </a:rPr>
                        <a:t>Онкодиспансер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, районы,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</a:rPr>
                        <a:t> поликлиники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Потребность в аппаратах для лучевой терапии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Линейный ускоритель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Дистанционные гамма-терапевтические аппараты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Аппарат для </a:t>
                      </a:r>
                      <a:r>
                        <a:rPr lang="ru-RU" sz="1200" b="1" dirty="0" err="1" smtClean="0">
                          <a:solidFill>
                            <a:schemeClr val="tx1"/>
                          </a:solidFill>
                        </a:rPr>
                        <a:t>брахиотерапии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err="1" smtClean="0">
                          <a:solidFill>
                            <a:schemeClr val="tx1"/>
                          </a:solidFill>
                        </a:rPr>
                        <a:t>Пероезарядка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 источников на 2018 г (сумма тенге)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ООД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12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38922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435280" cy="36004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Структура бюджета онкологической службы </a:t>
            </a:r>
            <a:endParaRPr lang="ru-RU" sz="1600" b="1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548681"/>
            <a:ext cx="4245868" cy="288032"/>
          </a:xfrm>
        </p:spPr>
        <p:txBody>
          <a:bodyPr>
            <a:normAutofit/>
          </a:bodyPr>
          <a:lstStyle/>
          <a:p>
            <a:r>
              <a:rPr lang="ru-RU" sz="1200" dirty="0" smtClean="0">
                <a:solidFill>
                  <a:srgbClr val="FF0000"/>
                </a:solidFill>
              </a:rPr>
              <a:t>РК</a:t>
            </a:r>
            <a:endParaRPr lang="ru-RU" sz="1200" dirty="0">
              <a:solidFill>
                <a:srgbClr val="FF0000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87538156"/>
              </p:ext>
            </p:extLst>
          </p:nvPr>
        </p:nvGraphicFramePr>
        <p:xfrm>
          <a:off x="107505" y="836612"/>
          <a:ext cx="4248471" cy="3672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Объект 9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287874027"/>
              </p:ext>
            </p:extLst>
          </p:nvPr>
        </p:nvGraphicFramePr>
        <p:xfrm>
          <a:off x="250825" y="4797151"/>
          <a:ext cx="8642350" cy="1821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470"/>
                <a:gridCol w="1728470"/>
                <a:gridCol w="1728470"/>
                <a:gridCol w="1728470"/>
                <a:gridCol w="1728470"/>
              </a:tblGrid>
              <a:tr h="45005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Работники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</a:rPr>
                        <a:t> ООД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Численность работников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Фонд заработной платы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Средняя  заработная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</a:rPr>
                        <a:t> плата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Получившие </a:t>
                      </a:r>
                      <a:r>
                        <a:rPr lang="ru-RU" sz="1200" b="1" dirty="0" err="1" smtClean="0">
                          <a:solidFill>
                            <a:schemeClr val="tx1"/>
                          </a:solidFill>
                        </a:rPr>
                        <a:t>диф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. оплату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005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Врачи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76 996 100,0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178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</a:rPr>
                        <a:t> 232,0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2 090500,0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005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Средний медперсонал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55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</a:rPr>
                        <a:t> 305 000,0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</a:rPr>
                        <a:t> 367,6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2 157400,0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005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Младший медперсонал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23,5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</a:rPr>
                        <a:t> 437 400,0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68 927,0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698700,0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Текст 2"/>
          <p:cNvSpPr>
            <a:spLocks noGrp="1"/>
          </p:cNvSpPr>
          <p:nvPr>
            <p:ph type="body" idx="1"/>
          </p:nvPr>
        </p:nvSpPr>
        <p:spPr>
          <a:xfrm>
            <a:off x="4572000" y="548680"/>
            <a:ext cx="4245868" cy="288032"/>
          </a:xfrm>
        </p:spPr>
        <p:txBody>
          <a:bodyPr>
            <a:normAutofit/>
          </a:bodyPr>
          <a:lstStyle/>
          <a:p>
            <a:r>
              <a:rPr lang="ru-RU" sz="1200" dirty="0" err="1" smtClean="0">
                <a:solidFill>
                  <a:srgbClr val="FF0000"/>
                </a:solidFill>
              </a:rPr>
              <a:t>Мангистау</a:t>
            </a:r>
            <a:endParaRPr lang="ru-RU" sz="1200" dirty="0">
              <a:solidFill>
                <a:srgbClr val="FF0000"/>
              </a:solidFill>
            </a:endParaRPr>
          </a:p>
        </p:txBody>
      </p:sp>
      <p:graphicFrame>
        <p:nvGraphicFramePr>
          <p:cNvPr id="9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0843014"/>
              </p:ext>
            </p:extLst>
          </p:nvPr>
        </p:nvGraphicFramePr>
        <p:xfrm>
          <a:off x="4499992" y="836712"/>
          <a:ext cx="4464496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363726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  <a:ln>
            <a:noFill/>
          </a:ln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0070C0"/>
                </a:solidFill>
                <a:latin typeface="Book Antiqua" pitchFamily="18" charset="0"/>
              </a:rPr>
              <a:t>Спасибо за внимание!</a:t>
            </a:r>
            <a:endParaRPr lang="ru-RU" sz="5400" dirty="0">
              <a:solidFill>
                <a:srgbClr val="0070C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70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4624"/>
            <a:ext cx="8784976" cy="288032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Смертность от ЗН по РК и региону</a:t>
            </a:r>
            <a:endParaRPr lang="ru-RU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05680920"/>
              </p:ext>
            </p:extLst>
          </p:nvPr>
        </p:nvGraphicFramePr>
        <p:xfrm>
          <a:off x="179388" y="404664"/>
          <a:ext cx="8785225" cy="2663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79512" y="3140969"/>
            <a:ext cx="8784976" cy="288032"/>
          </a:xfrm>
          <a:solidFill>
            <a:srgbClr val="00B0F0"/>
          </a:solidFill>
        </p:spPr>
        <p:txBody>
          <a:bodyPr>
            <a:normAutofit lnSpcReduction="10000"/>
          </a:bodyPr>
          <a:lstStyle/>
          <a:p>
            <a:pPr algn="ctr"/>
            <a:r>
              <a:rPr lang="ru-RU" sz="1400" dirty="0" smtClean="0">
                <a:solidFill>
                  <a:srgbClr val="FF0000"/>
                </a:solidFill>
              </a:rPr>
              <a:t>Обстоятельства выявление опухоли за 2015-2017гг</a:t>
            </a:r>
            <a:endParaRPr lang="ru-RU" sz="1400" dirty="0">
              <a:solidFill>
                <a:srgbClr val="FF0000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055589865"/>
              </p:ext>
            </p:extLst>
          </p:nvPr>
        </p:nvGraphicFramePr>
        <p:xfrm>
          <a:off x="179388" y="3500438"/>
          <a:ext cx="4321175" cy="3168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Объект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4512915"/>
              </p:ext>
            </p:extLst>
          </p:nvPr>
        </p:nvGraphicFramePr>
        <p:xfrm>
          <a:off x="4644008" y="3501008"/>
          <a:ext cx="4321175" cy="3168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3563888" y="5589240"/>
            <a:ext cx="81724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РК</a:t>
            </a:r>
            <a:endParaRPr lang="ru-RU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649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288032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Структура заболеваемости ЗНО</a:t>
            </a:r>
            <a:endParaRPr lang="ru-RU" sz="1600" b="1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476673"/>
            <a:ext cx="4245868" cy="432048"/>
          </a:xfr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rgbClr val="FF0000"/>
                </a:solidFill>
              </a:rPr>
              <a:t>РК : структура заболеваемости с кожей - 2017г</a:t>
            </a:r>
            <a:endParaRPr lang="ru-RU" sz="1400" dirty="0">
              <a:solidFill>
                <a:srgbClr val="FF0000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6781434"/>
              </p:ext>
            </p:extLst>
          </p:nvPr>
        </p:nvGraphicFramePr>
        <p:xfrm>
          <a:off x="179512" y="908719"/>
          <a:ext cx="4392488" cy="25202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9553" y="3429000"/>
            <a:ext cx="3960439" cy="360039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rgbClr val="FF0000"/>
                </a:solidFill>
              </a:rPr>
              <a:t>Мангистауская область -2017г с кожей</a:t>
            </a:r>
            <a:endParaRPr lang="ru-RU" sz="1400" dirty="0">
              <a:solidFill>
                <a:srgbClr val="FF0000"/>
              </a:solidFill>
            </a:endParaRPr>
          </a:p>
        </p:txBody>
      </p:sp>
      <p:graphicFrame>
        <p:nvGraphicFramePr>
          <p:cNvPr id="8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0610186"/>
              </p:ext>
            </p:extLst>
          </p:nvPr>
        </p:nvGraphicFramePr>
        <p:xfrm>
          <a:off x="4716016" y="908720"/>
          <a:ext cx="4320480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Текст 2"/>
          <p:cNvSpPr txBox="1">
            <a:spLocks/>
          </p:cNvSpPr>
          <p:nvPr/>
        </p:nvSpPr>
        <p:spPr>
          <a:xfrm>
            <a:off x="4716016" y="476672"/>
            <a:ext cx="4040188" cy="43204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rgbClr val="FF0000"/>
                </a:solidFill>
              </a:rPr>
              <a:t>РК : структура заболеваемости  без кожи - 2017г</a:t>
            </a:r>
            <a:endParaRPr lang="ru-RU" sz="1400" dirty="0">
              <a:solidFill>
                <a:srgbClr val="FF0000"/>
              </a:solidFill>
            </a:endParaRPr>
          </a:p>
        </p:txBody>
      </p:sp>
      <p:graphicFrame>
        <p:nvGraphicFramePr>
          <p:cNvPr id="11" name="Объект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0743334"/>
              </p:ext>
            </p:extLst>
          </p:nvPr>
        </p:nvGraphicFramePr>
        <p:xfrm>
          <a:off x="4716016" y="3789039"/>
          <a:ext cx="4320480" cy="28803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Текст 4"/>
          <p:cNvSpPr txBox="1">
            <a:spLocks/>
          </p:cNvSpPr>
          <p:nvPr/>
        </p:nvSpPr>
        <p:spPr>
          <a:xfrm>
            <a:off x="4755890" y="3429000"/>
            <a:ext cx="3960439" cy="3600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rgbClr val="FF0000"/>
                </a:solidFill>
              </a:rPr>
              <a:t>Мангистауская область -2017г без кожи</a:t>
            </a:r>
            <a:endParaRPr lang="ru-RU" sz="1400" dirty="0">
              <a:solidFill>
                <a:srgbClr val="FF0000"/>
              </a:solidFill>
            </a:endParaRPr>
          </a:p>
        </p:txBody>
      </p:sp>
      <p:graphicFrame>
        <p:nvGraphicFramePr>
          <p:cNvPr id="13" name="Объект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5510254"/>
              </p:ext>
            </p:extLst>
          </p:nvPr>
        </p:nvGraphicFramePr>
        <p:xfrm>
          <a:off x="107504" y="3789039"/>
          <a:ext cx="4464496" cy="29523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663813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435280" cy="288032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Структура смертности от ЗН</a:t>
            </a:r>
            <a:endParaRPr lang="ru-RU" sz="1600" b="1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476673"/>
            <a:ext cx="4245868" cy="288031"/>
          </a:xfrm>
        </p:spPr>
        <p:txBody>
          <a:bodyPr>
            <a:normAutofit lnSpcReduction="10000"/>
          </a:bodyPr>
          <a:lstStyle/>
          <a:p>
            <a:r>
              <a:rPr lang="ru-RU" sz="1400" dirty="0" smtClean="0">
                <a:solidFill>
                  <a:srgbClr val="FF0000"/>
                </a:solidFill>
              </a:rPr>
              <a:t>По РК -2016г</a:t>
            </a:r>
            <a:endParaRPr lang="ru-RU" sz="1400" dirty="0">
              <a:solidFill>
                <a:srgbClr val="FF0000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69579943"/>
              </p:ext>
            </p:extLst>
          </p:nvPr>
        </p:nvGraphicFramePr>
        <p:xfrm>
          <a:off x="107504" y="764704"/>
          <a:ext cx="4389884" cy="2916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7545" y="3573017"/>
            <a:ext cx="4104455" cy="360040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rgbClr val="FF0000"/>
                </a:solidFill>
              </a:rPr>
              <a:t>По </a:t>
            </a:r>
            <a:r>
              <a:rPr lang="ru-RU" sz="1400" dirty="0">
                <a:solidFill>
                  <a:srgbClr val="FF0000"/>
                </a:solidFill>
              </a:rPr>
              <a:t>М</a:t>
            </a:r>
            <a:r>
              <a:rPr lang="ru-RU" sz="1400" dirty="0" smtClean="0">
                <a:solidFill>
                  <a:srgbClr val="FF0000"/>
                </a:solidFill>
              </a:rPr>
              <a:t>ангистауской области – 2016г</a:t>
            </a:r>
            <a:endParaRPr lang="ru-RU" sz="1400" dirty="0">
              <a:solidFill>
                <a:srgbClr val="FF0000"/>
              </a:solidFill>
            </a:endParaRP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110066670"/>
              </p:ext>
            </p:extLst>
          </p:nvPr>
        </p:nvGraphicFramePr>
        <p:xfrm>
          <a:off x="107505" y="4005064"/>
          <a:ext cx="4464496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0752443"/>
              </p:ext>
            </p:extLst>
          </p:nvPr>
        </p:nvGraphicFramePr>
        <p:xfrm>
          <a:off x="4572000" y="764704"/>
          <a:ext cx="4392488" cy="2916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Текст 2"/>
          <p:cNvSpPr txBox="1">
            <a:spLocks/>
          </p:cNvSpPr>
          <p:nvPr/>
        </p:nvSpPr>
        <p:spPr>
          <a:xfrm>
            <a:off x="4716016" y="404664"/>
            <a:ext cx="4040188" cy="288032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rgbClr val="FF0000"/>
                </a:solidFill>
              </a:rPr>
              <a:t>По РК -2017г</a:t>
            </a:r>
            <a:endParaRPr lang="ru-RU" sz="1400" dirty="0">
              <a:solidFill>
                <a:srgbClr val="FF0000"/>
              </a:solidFill>
            </a:endParaRPr>
          </a:p>
        </p:txBody>
      </p:sp>
      <p:graphicFrame>
        <p:nvGraphicFramePr>
          <p:cNvPr id="11" name="Объект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0051378"/>
              </p:ext>
            </p:extLst>
          </p:nvPr>
        </p:nvGraphicFramePr>
        <p:xfrm>
          <a:off x="4644008" y="4005064"/>
          <a:ext cx="4320480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Текст 4"/>
          <p:cNvSpPr txBox="1">
            <a:spLocks/>
          </p:cNvSpPr>
          <p:nvPr/>
        </p:nvSpPr>
        <p:spPr>
          <a:xfrm>
            <a:off x="4788024" y="3681028"/>
            <a:ext cx="4104455" cy="25202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rgbClr val="FF0000"/>
                </a:solidFill>
              </a:rPr>
              <a:t>По Мангистауской области – 2017г</a:t>
            </a:r>
            <a:endParaRPr lang="ru-RU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902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Удельный вес с </a:t>
            </a:r>
            <a:r>
              <a:rPr lang="en-US" sz="1600" b="1" dirty="0" smtClean="0">
                <a:solidFill>
                  <a:srgbClr val="FF0000"/>
                </a:solidFill>
              </a:rPr>
              <a:t>I </a:t>
            </a:r>
            <a:r>
              <a:rPr lang="ru-RU" sz="1600" b="1" dirty="0" smtClean="0">
                <a:solidFill>
                  <a:srgbClr val="FF0000"/>
                </a:solidFill>
              </a:rPr>
              <a:t>и</a:t>
            </a:r>
            <a:r>
              <a:rPr lang="en-US" sz="1600" b="1" dirty="0" smtClean="0">
                <a:solidFill>
                  <a:srgbClr val="FF0000"/>
                </a:solidFill>
              </a:rPr>
              <a:t> III-IV</a:t>
            </a:r>
            <a:r>
              <a:rPr lang="ru-RU" sz="1600" b="1" dirty="0" smtClean="0">
                <a:solidFill>
                  <a:srgbClr val="FF0000"/>
                </a:solidFill>
              </a:rPr>
              <a:t> стадией визуально-доступных локализации (ВДЛ) за 2015-2016-2017гг                (Новые индикаторы)</a:t>
            </a:r>
            <a:endParaRPr lang="ru-RU" sz="1600" b="1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836713"/>
            <a:ext cx="4040188" cy="432048"/>
          </a:xfrm>
          <a:ln>
            <a:solidFill>
              <a:srgbClr val="FF0000"/>
            </a:solidFill>
          </a:ln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1400" dirty="0" smtClean="0">
                <a:solidFill>
                  <a:srgbClr val="FF0000"/>
                </a:solidFill>
              </a:rPr>
              <a:t>Удельный вес с </a:t>
            </a:r>
            <a:r>
              <a:rPr lang="en-US" sz="1400" dirty="0" smtClean="0">
                <a:solidFill>
                  <a:srgbClr val="FF0000"/>
                </a:solidFill>
              </a:rPr>
              <a:t>I</a:t>
            </a:r>
            <a:r>
              <a:rPr lang="ru-RU" sz="1400" dirty="0" smtClean="0">
                <a:solidFill>
                  <a:srgbClr val="FF0000"/>
                </a:solidFill>
              </a:rPr>
              <a:t> стадией из впервые выявленных за 2015-2016-2017гг</a:t>
            </a:r>
            <a:endParaRPr lang="ru-RU" sz="1400" dirty="0">
              <a:solidFill>
                <a:srgbClr val="FF0000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89778178"/>
              </p:ext>
            </p:extLst>
          </p:nvPr>
        </p:nvGraphicFramePr>
        <p:xfrm>
          <a:off x="457200" y="1412875"/>
          <a:ext cx="4040188" cy="4713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836713"/>
            <a:ext cx="4041775" cy="432048"/>
          </a:xfrm>
          <a:ln>
            <a:solidFill>
              <a:srgbClr val="FF0000"/>
            </a:solidFill>
          </a:ln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1400" dirty="0" smtClean="0">
                <a:solidFill>
                  <a:srgbClr val="FF0000"/>
                </a:solidFill>
              </a:rPr>
              <a:t>Удельный вес с </a:t>
            </a:r>
            <a:r>
              <a:rPr lang="en-US" sz="1400" dirty="0" smtClean="0">
                <a:solidFill>
                  <a:srgbClr val="FF0000"/>
                </a:solidFill>
              </a:rPr>
              <a:t> III-IV</a:t>
            </a:r>
            <a:r>
              <a:rPr lang="ru-RU" sz="1400" dirty="0" smtClean="0">
                <a:solidFill>
                  <a:srgbClr val="FF0000"/>
                </a:solidFill>
              </a:rPr>
              <a:t> стадией ВДЛ из впервые выявленных за 2015-2016-2017гг</a:t>
            </a:r>
            <a:endParaRPr lang="ru-RU" sz="1400" dirty="0">
              <a:solidFill>
                <a:srgbClr val="FF0000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998729143"/>
              </p:ext>
            </p:extLst>
          </p:nvPr>
        </p:nvGraphicFramePr>
        <p:xfrm>
          <a:off x="4645025" y="1412875"/>
          <a:ext cx="4041775" cy="4713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78018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88641"/>
            <a:ext cx="4317876" cy="360040"/>
          </a:xfrm>
          <a:solidFill>
            <a:srgbClr val="00B0F0"/>
          </a:solidFill>
        </p:spPr>
        <p:txBody>
          <a:bodyPr>
            <a:normAutofit/>
          </a:bodyPr>
          <a:lstStyle/>
          <a:p>
            <a:pPr algn="ctr"/>
            <a:r>
              <a:rPr lang="ru-RU" sz="1200" dirty="0" smtClean="0">
                <a:solidFill>
                  <a:srgbClr val="FF0000"/>
                </a:solidFill>
              </a:rPr>
              <a:t>Ранняя диагностика ЗН (1-2 </a:t>
            </a:r>
            <a:r>
              <a:rPr lang="ru-RU" sz="1200" dirty="0" err="1" smtClean="0">
                <a:solidFill>
                  <a:srgbClr val="FF0000"/>
                </a:solidFill>
              </a:rPr>
              <a:t>ст</a:t>
            </a:r>
            <a:r>
              <a:rPr lang="ru-RU" sz="1200" dirty="0" smtClean="0">
                <a:solidFill>
                  <a:srgbClr val="FF0000"/>
                </a:solidFill>
              </a:rPr>
              <a:t>)</a:t>
            </a:r>
            <a:endParaRPr lang="ru-RU" sz="1200" dirty="0">
              <a:solidFill>
                <a:srgbClr val="FF0000"/>
              </a:solidFill>
            </a:endParaRPr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99259339"/>
              </p:ext>
            </p:extLst>
          </p:nvPr>
        </p:nvGraphicFramePr>
        <p:xfrm>
          <a:off x="179512" y="836612"/>
          <a:ext cx="4392488" cy="2376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88640"/>
            <a:ext cx="4391471" cy="360039"/>
          </a:xfrm>
          <a:solidFill>
            <a:srgbClr val="00B0F0"/>
          </a:solidFill>
        </p:spPr>
        <p:txBody>
          <a:bodyPr>
            <a:normAutofit/>
          </a:bodyPr>
          <a:lstStyle/>
          <a:p>
            <a:pPr algn="ctr"/>
            <a:r>
              <a:rPr lang="ru-RU" sz="1200" dirty="0" smtClean="0">
                <a:solidFill>
                  <a:srgbClr val="FF0000"/>
                </a:solidFill>
              </a:rPr>
              <a:t>Поздняя диагностика ( </a:t>
            </a:r>
            <a:r>
              <a:rPr lang="en-US" sz="1200" dirty="0" smtClean="0">
                <a:solidFill>
                  <a:srgbClr val="FF0000"/>
                </a:solidFill>
              </a:rPr>
              <a:t>IV</a:t>
            </a:r>
            <a:r>
              <a:rPr lang="ru-RU" sz="1200" dirty="0" smtClean="0">
                <a:solidFill>
                  <a:srgbClr val="FF0000"/>
                </a:solidFill>
              </a:rPr>
              <a:t> стадия) ЗН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79512" y="3284984"/>
            <a:ext cx="4392488" cy="360040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dirty="0" smtClean="0">
                <a:solidFill>
                  <a:srgbClr val="FF0000"/>
                </a:solidFill>
              </a:rPr>
              <a:t>Удельный вес живущих 5 и более лет с кожей</a:t>
            </a:r>
            <a:endParaRPr lang="ru-RU" sz="1400" b="1" dirty="0">
              <a:solidFill>
                <a:srgbClr val="FF0000"/>
              </a:solidFill>
            </a:endParaRPr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145178105"/>
              </p:ext>
            </p:extLst>
          </p:nvPr>
        </p:nvGraphicFramePr>
        <p:xfrm>
          <a:off x="179512" y="3717032"/>
          <a:ext cx="4464496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Объект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2475461"/>
              </p:ext>
            </p:extLst>
          </p:nvPr>
        </p:nvGraphicFramePr>
        <p:xfrm>
          <a:off x="4716016" y="836712"/>
          <a:ext cx="4320480" cy="2376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Объект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6975741"/>
              </p:ext>
            </p:extLst>
          </p:nvPr>
        </p:nvGraphicFramePr>
        <p:xfrm>
          <a:off x="4700481" y="3717032"/>
          <a:ext cx="4336015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Заголовок 1"/>
          <p:cNvSpPr txBox="1">
            <a:spLocks/>
          </p:cNvSpPr>
          <p:nvPr/>
        </p:nvSpPr>
        <p:spPr>
          <a:xfrm>
            <a:off x="4716016" y="3284984"/>
            <a:ext cx="4320480" cy="360040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dirty="0" smtClean="0">
                <a:solidFill>
                  <a:srgbClr val="FF0000"/>
                </a:solidFill>
              </a:rPr>
              <a:t>Удельный вес живущих 5 и более лет без кожи</a:t>
            </a:r>
            <a:endParaRPr lang="ru-RU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841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360040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Сравнение одногодичной летальности с ранней </a:t>
            </a:r>
            <a:r>
              <a:rPr lang="ru-RU" sz="1600" b="1" dirty="0" err="1" smtClean="0">
                <a:solidFill>
                  <a:srgbClr val="FF0000"/>
                </a:solidFill>
              </a:rPr>
              <a:t>выявлямости</a:t>
            </a:r>
            <a:r>
              <a:rPr lang="ru-RU" sz="1600" b="1" dirty="0" smtClean="0">
                <a:solidFill>
                  <a:srgbClr val="FF0000"/>
                </a:solidFill>
              </a:rPr>
              <a:t> и  запущенности</a:t>
            </a:r>
            <a:endParaRPr lang="ru-RU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07187899"/>
              </p:ext>
            </p:extLst>
          </p:nvPr>
        </p:nvGraphicFramePr>
        <p:xfrm>
          <a:off x="198357" y="927678"/>
          <a:ext cx="4402832" cy="4085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Объект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01942644"/>
              </p:ext>
            </p:extLst>
          </p:nvPr>
        </p:nvGraphicFramePr>
        <p:xfrm>
          <a:off x="2700338" y="5301207"/>
          <a:ext cx="6336158" cy="1296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3590"/>
                <a:gridCol w="771898"/>
                <a:gridCol w="997744"/>
                <a:gridCol w="997744"/>
                <a:gridCol w="997744"/>
                <a:gridCol w="1347438"/>
              </a:tblGrid>
              <a:tr h="432048">
                <a:tc>
                  <a:txBody>
                    <a:bodyPr/>
                    <a:lstStyle/>
                    <a:p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2013 г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2014 г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2015 г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2016 г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2017 г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РК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2,1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2,1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2,1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2,0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2,1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200" b="1" dirty="0" err="1" smtClean="0">
                          <a:solidFill>
                            <a:schemeClr val="tx1"/>
                          </a:solidFill>
                        </a:rPr>
                        <a:t>Мангистау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3,8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3,0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3,4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3,0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2,3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67544" y="620688"/>
            <a:ext cx="403244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РК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44008" y="620688"/>
            <a:ext cx="403244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 err="1" smtClean="0">
                <a:solidFill>
                  <a:srgbClr val="FF0000"/>
                </a:solidFill>
              </a:rPr>
              <a:t>Мангистау</a:t>
            </a:r>
            <a:endParaRPr lang="ru-RU" sz="1400" b="1" dirty="0">
              <a:solidFill>
                <a:srgbClr val="FF0000"/>
              </a:solidFill>
            </a:endParaRPr>
          </a:p>
        </p:txBody>
      </p:sp>
      <p:graphicFrame>
        <p:nvGraphicFramePr>
          <p:cNvPr id="8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355543"/>
              </p:ext>
            </p:extLst>
          </p:nvPr>
        </p:nvGraphicFramePr>
        <p:xfrm>
          <a:off x="4672244" y="908720"/>
          <a:ext cx="4402832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251520" y="5301208"/>
            <a:ext cx="2232248" cy="13464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Соотношение между одногодичной летальностью и запущенностью</a:t>
            </a:r>
            <a:endParaRPr lang="ru-RU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580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63272" cy="432048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Морфологическая верификация</a:t>
            </a:r>
            <a:endParaRPr lang="ru-RU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26226422"/>
              </p:ext>
            </p:extLst>
          </p:nvPr>
        </p:nvGraphicFramePr>
        <p:xfrm>
          <a:off x="457200" y="765175"/>
          <a:ext cx="8362950" cy="33839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24756287"/>
              </p:ext>
            </p:extLst>
          </p:nvPr>
        </p:nvGraphicFramePr>
        <p:xfrm>
          <a:off x="251521" y="4653135"/>
          <a:ext cx="8568950" cy="20982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0645"/>
                <a:gridCol w="688576"/>
                <a:gridCol w="994610"/>
                <a:gridCol w="841593"/>
                <a:gridCol w="994610"/>
                <a:gridCol w="841593"/>
                <a:gridCol w="1071119"/>
                <a:gridCol w="688576"/>
                <a:gridCol w="1147628"/>
              </a:tblGrid>
              <a:tr h="486054">
                <a:tc rowSpan="2"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Наименование областей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Визуальные локализации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6054">
                <a:tc vMerge="1">
                  <a:txBody>
                    <a:bodyPr/>
                    <a:lstStyle/>
                    <a:p>
                      <a:endParaRPr lang="ru-RU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губа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Полость рта и глотки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Прямая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</a:rPr>
                        <a:t> кишка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Меланома кожи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Другие ЗНО кожи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Молочная железа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Шейка матки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err="1" smtClean="0">
                          <a:solidFill>
                            <a:schemeClr val="tx1"/>
                          </a:solidFill>
                        </a:rPr>
                        <a:t>Щитовид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 железа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6054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РК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98,6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97,6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96,9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98,2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99,6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98,7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99,1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96,7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6054">
                <a:tc>
                  <a:txBody>
                    <a:bodyPr/>
                    <a:lstStyle/>
                    <a:p>
                      <a:r>
                        <a:rPr lang="ru-RU" sz="1200" b="1" dirty="0" err="1" smtClean="0">
                          <a:solidFill>
                            <a:schemeClr val="tx1"/>
                          </a:solidFill>
                        </a:rPr>
                        <a:t>Мангистау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75,0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97,2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97,9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95,6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34382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1946</TotalTime>
  <Words>2279</Words>
  <Application>Microsoft Office PowerPoint</Application>
  <PresentationFormat>Экран (4:3)</PresentationFormat>
  <Paragraphs>1358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Отчет  об итогах работы онкологической службы Мангистауской области  за 2017 год</vt:lpstr>
      <vt:lpstr>Заболеваемость от ЗН по РК и региону</vt:lpstr>
      <vt:lpstr>Смертность от ЗН по РК и региону</vt:lpstr>
      <vt:lpstr>Структура заболеваемости ЗНО</vt:lpstr>
      <vt:lpstr>Структура смертности от ЗН</vt:lpstr>
      <vt:lpstr>Удельный вес с I и III-IV стадией визуально-доступных локализации (ВДЛ) за 2015-2016-2017гг                (Новые индикаторы)</vt:lpstr>
      <vt:lpstr>Презентация PowerPoint</vt:lpstr>
      <vt:lpstr>Сравнение одногодичной летальности с ранней выявлямости и  запущенности</vt:lpstr>
      <vt:lpstr>Морфологическая верификация</vt:lpstr>
      <vt:lpstr>Удельный вес III-IV стадий ЗН основных визуальных локализации</vt:lpstr>
      <vt:lpstr>Показатели стационара</vt:lpstr>
      <vt:lpstr>Охват специализированным лечением в %</vt:lpstr>
      <vt:lpstr>Охват лечением первичных больных ЗН</vt:lpstr>
      <vt:lpstr>Распределение лекарственной терапии по месту проведения лечения</vt:lpstr>
      <vt:lpstr>ИГХ исследования за 2017г</vt:lpstr>
      <vt:lpstr>Гистологические исследования за 2016-2017гг</vt:lpstr>
      <vt:lpstr>Реализация скрининговых программ (I)</vt:lpstr>
      <vt:lpstr>Реализация скрининговых программ (II)</vt:lpstr>
      <vt:lpstr>Реализация скрининговых программ (III)</vt:lpstr>
      <vt:lpstr>Информация по кабинетам в 2017 г.</vt:lpstr>
      <vt:lpstr>Работа центров (отделений) паллиативного лечения (хосписы) и реабилитации больных с ЗНО</vt:lpstr>
      <vt:lpstr>Информация о кадрах</vt:lpstr>
      <vt:lpstr>Потребность в оборудовании</vt:lpstr>
      <vt:lpstr>Структура бюджета онкологической службы 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194</cp:revision>
  <cp:lastPrinted>2018-01-29T05:47:30Z</cp:lastPrinted>
  <dcterms:created xsi:type="dcterms:W3CDTF">2018-01-19T10:03:27Z</dcterms:created>
  <dcterms:modified xsi:type="dcterms:W3CDTF">2018-06-22T07:49:56Z</dcterms:modified>
</cp:coreProperties>
</file>