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5.xml" ContentType="application/vnd.openxmlformats-officedocument.themeOverride+xml"/>
  <Override PartName="/ppt/charts/chart13.xml" ContentType="application/vnd.openxmlformats-officedocument.drawingml.chart+xml"/>
  <Override PartName="/ppt/theme/themeOverride6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7.xml" ContentType="application/vnd.openxmlformats-officedocument.themeOverride+xml"/>
  <Override PartName="/ppt/charts/chart19.xml" ContentType="application/vnd.openxmlformats-officedocument.drawingml.chart+xml"/>
  <Override PartName="/ppt/theme/themeOverride8.xml" ContentType="application/vnd.openxmlformats-officedocument.themeOverr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heme/themeOverride9.xml" ContentType="application/vnd.openxmlformats-officedocument.themeOverr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8" r:id="rId2"/>
    <p:sldId id="273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7" r:id="rId17"/>
    <p:sldId id="275" r:id="rId18"/>
    <p:sldId id="276" r:id="rId19"/>
    <p:sldId id="277" r:id="rId20"/>
    <p:sldId id="279" r:id="rId21"/>
    <p:sldId id="281" r:id="rId22"/>
    <p:sldId id="282" r:id="rId23"/>
    <p:sldId id="284" r:id="rId24"/>
    <p:sldId id="285" r:id="rId25"/>
    <p:sldId id="286" r:id="rId2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5" autoAdjust="0"/>
  </p:normalViewPr>
  <p:slideViewPr>
    <p:cSldViewPr>
      <p:cViewPr>
        <p:scale>
          <a:sx n="90" d="100"/>
          <a:sy n="90" d="100"/>
        </p:scale>
        <p:origin x="-79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9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5.xlsx"/><Relationship Id="rId1" Type="http://schemas.openxmlformats.org/officeDocument/2006/relationships/themeOverride" Target="../theme/themeOverride1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826575078484808E-2"/>
          <c:y val="3.3143510245031392E-2"/>
          <c:w val="0.93133411095151719"/>
          <c:h val="0.720510085420389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pPr>
              <a:ln w="28575"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193.9</c:v>
                </c:pt>
                <c:pt idx="1">
                  <c:v>198.8</c:v>
                </c:pt>
                <c:pt idx="2">
                  <c:v>207.8</c:v>
                </c:pt>
                <c:pt idx="3">
                  <c:v>206.9</c:v>
                </c:pt>
                <c:pt idx="4">
                  <c:v>197.4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pPr>
              <a:ln w="28575"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123.6</c:v>
                </c:pt>
                <c:pt idx="1">
                  <c:v>121.1</c:v>
                </c:pt>
                <c:pt idx="2">
                  <c:v>121.4</c:v>
                </c:pt>
                <c:pt idx="3">
                  <c:v>134.4</c:v>
                </c:pt>
                <c:pt idx="4">
                  <c:v>131.69999999999999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56032"/>
        <c:axId val="79110912"/>
      </c:lineChart>
      <c:catAx>
        <c:axId val="7735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9110912"/>
        <c:crosses val="autoZero"/>
        <c:auto val="1"/>
        <c:lblAlgn val="ctr"/>
        <c:lblOffset val="100"/>
        <c:noMultiLvlLbl val="0"/>
      </c:catAx>
      <c:valAx>
        <c:axId val="7911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735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86451265511624E-2"/>
          <c:y val="0.87218899368111436"/>
          <c:w val="0.97539072559488482"/>
          <c:h val="0.10064043915827996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Рак легкого</c:v>
                </c:pt>
                <c:pt idx="1">
                  <c:v>Рак желудка</c:v>
                </c:pt>
                <c:pt idx="2">
                  <c:v>РМЖ</c:v>
                </c:pt>
                <c:pt idx="3">
                  <c:v>Рак пищевода</c:v>
                </c:pt>
                <c:pt idx="4">
                  <c:v>Рак ободочной кишки</c:v>
                </c:pt>
                <c:pt idx="5">
                  <c:v>Рак поджел железы</c:v>
                </c:pt>
                <c:pt idx="6">
                  <c:v>Рак прямой кишки</c:v>
                </c:pt>
                <c:pt idx="7">
                  <c:v>Лифотические и кровотворные тк</c:v>
                </c:pt>
                <c:pt idx="8">
                  <c:v>РШМ</c:v>
                </c:pt>
                <c:pt idx="9">
                  <c:v>Рак печени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16.3</c:v>
                </c:pt>
                <c:pt idx="1">
                  <c:v>11.4</c:v>
                </c:pt>
                <c:pt idx="2">
                  <c:v>8.4</c:v>
                </c:pt>
                <c:pt idx="3">
                  <c:v>5.7</c:v>
                </c:pt>
                <c:pt idx="4">
                  <c:v>5</c:v>
                </c:pt>
                <c:pt idx="5">
                  <c:v>5</c:v>
                </c:pt>
                <c:pt idx="6">
                  <c:v>4.7</c:v>
                </c:pt>
                <c:pt idx="7">
                  <c:v>4.7</c:v>
                </c:pt>
                <c:pt idx="8">
                  <c:v>4.2</c:v>
                </c:pt>
                <c:pt idx="9">
                  <c:v>4.0999999999999996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550523886280371"/>
          <c:y val="2.0786442109998744E-3"/>
          <c:w val="0.26713667149291415"/>
          <c:h val="0.99584271157800019"/>
        </c:manualLayout>
      </c:layout>
      <c:overlay val="0"/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Рак желудка</c:v>
                </c:pt>
                <c:pt idx="1">
                  <c:v>Рак легких</c:v>
                </c:pt>
                <c:pt idx="2">
                  <c:v>Рак пищевода</c:v>
                </c:pt>
                <c:pt idx="3">
                  <c:v>РМЖ</c:v>
                </c:pt>
                <c:pt idx="4">
                  <c:v>РШМ</c:v>
                </c:pt>
                <c:pt idx="5">
                  <c:v>Рак языка и полости рта</c:v>
                </c:pt>
                <c:pt idx="6">
                  <c:v>Рак печени</c:v>
                </c:pt>
                <c:pt idx="7">
                  <c:v>Рак поджел железы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15.2</c:v>
                </c:pt>
                <c:pt idx="1">
                  <c:v>14.4</c:v>
                </c:pt>
                <c:pt idx="2">
                  <c:v>10.5</c:v>
                </c:pt>
                <c:pt idx="3">
                  <c:v>5.8</c:v>
                </c:pt>
                <c:pt idx="4">
                  <c:v>5.3</c:v>
                </c:pt>
                <c:pt idx="5">
                  <c:v>4.7</c:v>
                </c:pt>
                <c:pt idx="6">
                  <c:v>4.0999999999999996</c:v>
                </c:pt>
                <c:pt idx="7">
                  <c:v>3.8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Рак легкого</c:v>
                </c:pt>
                <c:pt idx="1">
                  <c:v>Рак желудка</c:v>
                </c:pt>
                <c:pt idx="2">
                  <c:v>РМЖ</c:v>
                </c:pt>
                <c:pt idx="3">
                  <c:v>Рак поджел железы</c:v>
                </c:pt>
                <c:pt idx="4">
                  <c:v>Рак пищевода</c:v>
                </c:pt>
                <c:pt idx="5">
                  <c:v>Лимфатические и кровотворные сосуды</c:v>
                </c:pt>
                <c:pt idx="6">
                  <c:v>Рак прямой кишки</c:v>
                </c:pt>
                <c:pt idx="7">
                  <c:v>Рак ободочной кишки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16.5</c:v>
                </c:pt>
                <c:pt idx="1">
                  <c:v>11.5</c:v>
                </c:pt>
                <c:pt idx="2">
                  <c:v>8.4</c:v>
                </c:pt>
                <c:pt idx="3">
                  <c:v>5.4</c:v>
                </c:pt>
                <c:pt idx="4">
                  <c:v>5.2</c:v>
                </c:pt>
                <c:pt idx="5">
                  <c:v>5.0999999999999996</c:v>
                </c:pt>
                <c:pt idx="6">
                  <c:v>5.0999999999999996</c:v>
                </c:pt>
                <c:pt idx="7">
                  <c:v>4.9000000000000004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445354887708287"/>
          <c:y val="1.373647098196223E-3"/>
          <c:w val="0.29819865188021005"/>
          <c:h val="0.96241432707751262"/>
        </c:manualLayout>
      </c:layout>
      <c:overlay val="0"/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Рак желудка</c:v>
                </c:pt>
                <c:pt idx="1">
                  <c:v>Рак легких</c:v>
                </c:pt>
                <c:pt idx="2">
                  <c:v>Рак пищевода</c:v>
                </c:pt>
                <c:pt idx="3">
                  <c:v>РМЖ</c:v>
                </c:pt>
                <c:pt idx="4">
                  <c:v>Рак ободочной кишки</c:v>
                </c:pt>
                <c:pt idx="5">
                  <c:v>ЦНС и головной мозг</c:v>
                </c:pt>
                <c:pt idx="6">
                  <c:v>РШМ</c:v>
                </c:pt>
                <c:pt idx="7">
                  <c:v>Рак печени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16.3</c:v>
                </c:pt>
                <c:pt idx="1">
                  <c:v>10.5</c:v>
                </c:pt>
                <c:pt idx="2">
                  <c:v>9.4</c:v>
                </c:pt>
                <c:pt idx="3">
                  <c:v>7.4</c:v>
                </c:pt>
                <c:pt idx="4">
                  <c:v>5.2</c:v>
                </c:pt>
                <c:pt idx="5">
                  <c:v>4.0999999999999996</c:v>
                </c:pt>
                <c:pt idx="6">
                  <c:v>3.6</c:v>
                </c:pt>
                <c:pt idx="7">
                  <c:v>2.7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653067629526146E-2"/>
          <c:y val="3.3209937521322695E-2"/>
          <c:w val="0.81642166156624396"/>
          <c:h val="0.74725053932626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21.8</c:v>
                </c:pt>
                <c:pt idx="1">
                  <c:v>24.7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17</c:v>
                </c:pt>
                <c:pt idx="1">
                  <c:v>15.8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113536"/>
        <c:axId val="27660672"/>
      </c:barChart>
      <c:catAx>
        <c:axId val="281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7660672"/>
        <c:crosses val="autoZero"/>
        <c:auto val="1"/>
        <c:lblAlgn val="ctr"/>
        <c:lblOffset val="100"/>
        <c:noMultiLvlLbl val="0"/>
      </c:catAx>
      <c:valAx>
        <c:axId val="276606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8113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5065011826182356E-2"/>
          <c:y val="0.90214156232337173"/>
          <c:w val="0.92607447970242973"/>
          <c:h val="7.6821530956733386E-2"/>
        </c:manualLayout>
      </c:layout>
      <c:overlay val="0"/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4595505687476"/>
          <c:y val="3.3209937521322695E-2"/>
          <c:w val="0.8381589771820549"/>
          <c:h val="0.73108348142528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13.8</c:v>
                </c:pt>
                <c:pt idx="1">
                  <c:v>12.3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15.7</c:v>
                </c:pt>
                <c:pt idx="1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727360"/>
        <c:axId val="27728896"/>
      </c:barChart>
      <c:catAx>
        <c:axId val="2772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7728896"/>
        <c:crosses val="autoZero"/>
        <c:auto val="1"/>
        <c:lblAlgn val="ctr"/>
        <c:lblOffset val="100"/>
        <c:noMultiLvlLbl val="0"/>
      </c:catAx>
      <c:valAx>
        <c:axId val="2772889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7727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60706001694837E-2"/>
          <c:y val="0.88729375332039973"/>
          <c:w val="0.94748619109178522"/>
          <c:h val="9.0350091061696225E-2"/>
        </c:manualLayout>
      </c:layout>
      <c:overlay val="0"/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653067629526146E-2"/>
          <c:y val="6.5868724601418224E-2"/>
          <c:w val="0.87275938644439333"/>
          <c:h val="0.5986867326246032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53.6</c:v>
                </c:pt>
                <c:pt idx="1">
                  <c:v>55.8</c:v>
                </c:pt>
                <c:pt idx="2">
                  <c:v>57.3</c:v>
                </c:pt>
                <c:pt idx="3">
                  <c:v>58.9</c:v>
                </c:pt>
                <c:pt idx="4">
                  <c:v>59.4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53.6</c:v>
                </c:pt>
                <c:pt idx="1">
                  <c:v>52.1</c:v>
                </c:pt>
                <c:pt idx="2">
                  <c:v>57.9</c:v>
                </c:pt>
                <c:pt idx="3">
                  <c:v>57.2</c:v>
                </c:pt>
                <c:pt idx="4">
                  <c:v>51.6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68704"/>
        <c:axId val="27770240"/>
      </c:lineChart>
      <c:catAx>
        <c:axId val="2776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7770240"/>
        <c:crosses val="autoZero"/>
        <c:auto val="1"/>
        <c:lblAlgn val="ctr"/>
        <c:lblOffset val="100"/>
        <c:noMultiLvlLbl val="0"/>
      </c:catAx>
      <c:valAx>
        <c:axId val="2777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7768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100194347391746E-2"/>
          <c:y val="0.78586436499810841"/>
          <c:w val="0.96403929718122028"/>
          <c:h val="0.15509583342275574"/>
        </c:manualLayout>
      </c:layout>
      <c:overlay val="0"/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745791421434756E-2"/>
          <c:y val="7.1397749799529092E-2"/>
          <c:w val="0.8600078260187346"/>
          <c:h val="0.6300525636040439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50</c:v>
                </c:pt>
                <c:pt idx="1">
                  <c:v>50.2</c:v>
                </c:pt>
                <c:pt idx="2">
                  <c:v>50.8</c:v>
                </c:pt>
                <c:pt idx="3">
                  <c:v>47.7</c:v>
                </c:pt>
                <c:pt idx="4">
                  <c:v>48.5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50.6</c:v>
                </c:pt>
                <c:pt idx="1">
                  <c:v>51</c:v>
                </c:pt>
                <c:pt idx="2">
                  <c:v>50</c:v>
                </c:pt>
                <c:pt idx="3">
                  <c:v>41</c:v>
                </c:pt>
                <c:pt idx="4">
                  <c:v>41.5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49472"/>
        <c:axId val="27851008"/>
      </c:lineChart>
      <c:catAx>
        <c:axId val="2784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7851008"/>
        <c:crosses val="autoZero"/>
        <c:auto val="1"/>
        <c:lblAlgn val="ctr"/>
        <c:lblOffset val="100"/>
        <c:noMultiLvlLbl val="0"/>
      </c:catAx>
      <c:valAx>
        <c:axId val="278510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7849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578270662386967E-2"/>
          <c:y val="0.82642136984779468"/>
          <c:w val="0.97406865061586712"/>
          <c:h val="0.1249559076769247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653067629526146E-2"/>
          <c:y val="6.5868724601418224E-2"/>
          <c:w val="0.87275938644439333"/>
          <c:h val="0.5986867326246032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14.1</c:v>
                </c:pt>
                <c:pt idx="1">
                  <c:v>12.5</c:v>
                </c:pt>
                <c:pt idx="2">
                  <c:v>12</c:v>
                </c:pt>
                <c:pt idx="3">
                  <c:v>11.5</c:v>
                </c:pt>
                <c:pt idx="4">
                  <c:v>11.3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10.9</c:v>
                </c:pt>
                <c:pt idx="1">
                  <c:v>11</c:v>
                </c:pt>
                <c:pt idx="2">
                  <c:v>8.3000000000000007</c:v>
                </c:pt>
                <c:pt idx="3">
                  <c:v>10.7</c:v>
                </c:pt>
                <c:pt idx="4">
                  <c:v>10.3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80832"/>
        <c:axId val="27886720"/>
      </c:lineChart>
      <c:catAx>
        <c:axId val="278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7886720"/>
        <c:crosses val="autoZero"/>
        <c:auto val="1"/>
        <c:lblAlgn val="ctr"/>
        <c:lblOffset val="100"/>
        <c:noMultiLvlLbl val="0"/>
      </c:catAx>
      <c:valAx>
        <c:axId val="278867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7880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100194347391746E-2"/>
          <c:y val="0.78586436499810841"/>
          <c:w val="0.96403929718122028"/>
          <c:h val="0.15509583342275574"/>
        </c:manualLayout>
      </c:layout>
      <c:overlay val="0"/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745791421434756E-2"/>
          <c:y val="7.1397749799529092E-2"/>
          <c:w val="0.8600078260187346"/>
          <c:h val="0.65209872514165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РК</c:v>
                </c:pt>
                <c:pt idx="1">
                  <c:v>Мангистау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48.7</c:v>
                </c:pt>
                <c:pt idx="1">
                  <c:v>41.1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РК</c:v>
                </c:pt>
                <c:pt idx="1">
                  <c:v>Мангистау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49.6</c:v>
                </c:pt>
                <c:pt idx="1">
                  <c:v>41.7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36736"/>
        <c:axId val="32636928"/>
      </c:barChart>
      <c:catAx>
        <c:axId val="2843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636928"/>
        <c:crosses val="autoZero"/>
        <c:auto val="1"/>
        <c:lblAlgn val="ctr"/>
        <c:lblOffset val="100"/>
        <c:noMultiLvlLbl val="0"/>
      </c:catAx>
      <c:valAx>
        <c:axId val="326369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8436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578270662386967E-2"/>
          <c:y val="0.82642136984779468"/>
          <c:w val="0.96585597605174334"/>
          <c:h val="0.1227440006665926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8895595622525E-2"/>
          <c:y val="3.6912870183179541E-2"/>
          <c:w val="0.9307723843356247"/>
          <c:h val="0.733918074124922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180.4</c:v>
                </c:pt>
                <c:pt idx="1">
                  <c:v>179.2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128.80000000000001</c:v>
                </c:pt>
                <c:pt idx="1">
                  <c:v>126.2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169408"/>
        <c:axId val="79170944"/>
      </c:barChart>
      <c:catAx>
        <c:axId val="7916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170944"/>
        <c:crosses val="autoZero"/>
        <c:auto val="1"/>
        <c:lblAlgn val="ctr"/>
        <c:lblOffset val="100"/>
        <c:noMultiLvlLbl val="0"/>
      </c:catAx>
      <c:valAx>
        <c:axId val="7917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9169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250200850043319E-2"/>
          <c:y val="0.88339281923494317"/>
          <c:w val="0.96000421440776551"/>
          <c:h val="8.9890306542523321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689892537017774E-2"/>
          <c:y val="4.9398955391097156E-2"/>
          <c:w val="0.89030381815480608"/>
          <c:h val="0.6515344949283504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Одногодичная летальность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30.8</c:v>
                </c:pt>
                <c:pt idx="1">
                  <c:v>29.1</c:v>
                </c:pt>
                <c:pt idx="2">
                  <c:v>26.5</c:v>
                </c:pt>
                <c:pt idx="3">
                  <c:v>24.8</c:v>
                </c:pt>
                <c:pt idx="4">
                  <c:v>23.3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Ранняя диагностика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53.6</c:v>
                </c:pt>
                <c:pt idx="1">
                  <c:v>55.8</c:v>
                </c:pt>
                <c:pt idx="2">
                  <c:v>57.3</c:v>
                </c:pt>
                <c:pt idx="3">
                  <c:v>58.9</c:v>
                </c:pt>
                <c:pt idx="4">
                  <c:v>59.4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Поздняя диагностика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0.0</c:formatCode>
                <c:ptCount val="5"/>
                <c:pt idx="0">
                  <c:v>14.1</c:v>
                </c:pt>
                <c:pt idx="1">
                  <c:v>12.5</c:v>
                </c:pt>
                <c:pt idx="2">
                  <c:v>12</c:v>
                </c:pt>
                <c:pt idx="3">
                  <c:v>11.5</c:v>
                </c:pt>
                <c:pt idx="4">
                  <c:v>11.3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78272"/>
        <c:axId val="32679808"/>
      </c:lineChart>
      <c:catAx>
        <c:axId val="3267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679808"/>
        <c:crosses val="autoZero"/>
        <c:auto val="1"/>
        <c:lblAlgn val="ctr"/>
        <c:lblOffset val="100"/>
        <c:noMultiLvlLbl val="0"/>
      </c:catAx>
      <c:valAx>
        <c:axId val="326798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267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4308176100628925E-2"/>
          <c:y val="0.8292565825375473"/>
          <c:w val="0.94682389937106926"/>
          <c:h val="0.108468684177948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689892537017774E-2"/>
          <c:y val="4.9398955391097156E-2"/>
          <c:w val="0.89030381815480608"/>
          <c:h val="0.6515344949283504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Одногодичная летальность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41.7</c:v>
                </c:pt>
                <c:pt idx="1">
                  <c:v>33.9</c:v>
                </c:pt>
                <c:pt idx="2">
                  <c:v>28</c:v>
                </c:pt>
                <c:pt idx="3">
                  <c:v>31.3</c:v>
                </c:pt>
                <c:pt idx="4">
                  <c:v>24.4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Ранняя диагностика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53.6</c:v>
                </c:pt>
                <c:pt idx="1">
                  <c:v>52.1</c:v>
                </c:pt>
                <c:pt idx="2">
                  <c:v>57.3</c:v>
                </c:pt>
                <c:pt idx="3">
                  <c:v>57.6</c:v>
                </c:pt>
                <c:pt idx="4">
                  <c:v>51.6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Поздняя диагностика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0.0</c:formatCode>
                <c:ptCount val="5"/>
                <c:pt idx="0">
                  <c:v>10.9</c:v>
                </c:pt>
                <c:pt idx="1">
                  <c:v>11</c:v>
                </c:pt>
                <c:pt idx="2">
                  <c:v>8.3000000000000007</c:v>
                </c:pt>
                <c:pt idx="3">
                  <c:v>10.7</c:v>
                </c:pt>
                <c:pt idx="4">
                  <c:v>10.3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67072"/>
        <c:axId val="32868608"/>
      </c:lineChart>
      <c:catAx>
        <c:axId val="3286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68608"/>
        <c:crosses val="autoZero"/>
        <c:auto val="1"/>
        <c:lblAlgn val="ctr"/>
        <c:lblOffset val="100"/>
        <c:noMultiLvlLbl val="0"/>
      </c:catAx>
      <c:valAx>
        <c:axId val="328686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2867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4308176100628925E-2"/>
          <c:y val="0.8292565825375473"/>
          <c:w val="0.94682389937106926"/>
          <c:h val="0.108468684177948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200" b="1"/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24432168074663E-2"/>
          <c:y val="5.056426408237432E-2"/>
          <c:w val="0.93712852522136325"/>
          <c:h val="0.59876244700181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83.1</c:v>
                </c:pt>
                <c:pt idx="1">
                  <c:v>86.4</c:v>
                </c:pt>
                <c:pt idx="2">
                  <c:v>91.2</c:v>
                </c:pt>
                <c:pt idx="3">
                  <c:v>92.2</c:v>
                </c:pt>
                <c:pt idx="4">
                  <c:v>90.6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82</c:v>
                </c:pt>
                <c:pt idx="1">
                  <c:v>87.8</c:v>
                </c:pt>
                <c:pt idx="2">
                  <c:v>82.3</c:v>
                </c:pt>
                <c:pt idx="3">
                  <c:v>86.6</c:v>
                </c:pt>
                <c:pt idx="4">
                  <c:v>82.5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3422464"/>
        <c:axId val="63424000"/>
      </c:barChart>
      <c:catAx>
        <c:axId val="6342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3424000"/>
        <c:crosses val="autoZero"/>
        <c:auto val="1"/>
        <c:lblAlgn val="ctr"/>
        <c:lblOffset val="100"/>
        <c:noMultiLvlLbl val="0"/>
      </c:catAx>
      <c:valAx>
        <c:axId val="634240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3422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4764646446529025E-2"/>
          <c:y val="0.79228621037754898"/>
          <c:w val="0.95612373624139813"/>
          <c:h val="0.1826067433878457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74268326294247E-2"/>
          <c:y val="5.3039428862451853E-2"/>
          <c:w val="0.923424264990928"/>
          <c:h val="0.6307621774873158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00B0F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83.7</c:v>
                </c:pt>
                <c:pt idx="1">
                  <c:v>86.2</c:v>
                </c:pt>
                <c:pt idx="2">
                  <c:v>87.4</c:v>
                </c:pt>
                <c:pt idx="3">
                  <c:v>86.9</c:v>
                </c:pt>
                <c:pt idx="4">
                  <c:v>88.3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92.2</c:v>
                </c:pt>
                <c:pt idx="1">
                  <c:v>93.8</c:v>
                </c:pt>
                <c:pt idx="2">
                  <c:v>93.1</c:v>
                </c:pt>
                <c:pt idx="3">
                  <c:v>94.5</c:v>
                </c:pt>
                <c:pt idx="4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13056"/>
        <c:axId val="90064000"/>
      </c:lineChart>
      <c:catAx>
        <c:axId val="9001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0064000"/>
        <c:crosses val="autoZero"/>
        <c:auto val="1"/>
        <c:lblAlgn val="ctr"/>
        <c:lblOffset val="100"/>
        <c:noMultiLvlLbl val="0"/>
      </c:catAx>
      <c:valAx>
        <c:axId val="900640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001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3029903635216735E-2"/>
          <c:y val="0.85393114511126633"/>
          <c:w val="0.93737333620420149"/>
          <c:h val="0.11408451515555054"/>
        </c:manualLayout>
      </c:layout>
      <c:overlay val="0"/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0170413108201E-2"/>
          <c:y val="4.7245007111139013E-2"/>
          <c:w val="0.8771634849170965"/>
          <c:h val="0.66998821651667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финасирования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10.4</c:v>
                </c:pt>
                <c:pt idx="1">
                  <c:v>16.5</c:v>
                </c:pt>
                <c:pt idx="2">
                  <c:v>26.6</c:v>
                </c:pt>
                <c:pt idx="3">
                  <c:v>28.9</c:v>
                </c:pt>
                <c:pt idx="4">
                  <c:v>32.200000000000003</c:v>
                </c:pt>
                <c:pt idx="5">
                  <c:v>32.299999999999997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Финансирование лек.обеспечением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2"/>
              <c:layout>
                <c:manualLayout>
                  <c:x val="3.2897192388291426E-2"/>
                  <c:y val="3.8332540523833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92523082784830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90653853481038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943923120886121E-2"/>
                  <c:y val="3.8332540523833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7.1</c:v>
                </c:pt>
                <c:pt idx="1">
                  <c:v>8.1999999999999993</c:v>
                </c:pt>
                <c:pt idx="2">
                  <c:v>10.3</c:v>
                </c:pt>
                <c:pt idx="3">
                  <c:v>15.7</c:v>
                </c:pt>
                <c:pt idx="4">
                  <c:v>18.100000000000001</c:v>
                </c:pt>
                <c:pt idx="5">
                  <c:v>18.2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293248"/>
        <c:axId val="34295168"/>
      </c:barChart>
      <c:catAx>
        <c:axId val="3429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95168"/>
        <c:crosses val="autoZero"/>
        <c:auto val="1"/>
        <c:lblAlgn val="ctr"/>
        <c:lblOffset val="100"/>
        <c:noMultiLvlLbl val="0"/>
      </c:catAx>
      <c:valAx>
        <c:axId val="3429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93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181186762094389E-2"/>
          <c:y val="0.82770247429003307"/>
          <c:w val="0.94887489011701931"/>
          <c:h val="0.13041213215852654"/>
        </c:manualLayout>
      </c:layout>
      <c:overlay val="0"/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10170413108201E-2"/>
          <c:y val="4.7245007111139013E-2"/>
          <c:w val="0.8771634849170965"/>
          <c:h val="0.66998821651667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финасирования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0.0</c:formatCode>
                <c:ptCount val="8"/>
                <c:pt idx="0">
                  <c:v>66.3</c:v>
                </c:pt>
                <c:pt idx="1">
                  <c:v>67.5</c:v>
                </c:pt>
                <c:pt idx="2">
                  <c:v>69.2</c:v>
                </c:pt>
                <c:pt idx="3">
                  <c:v>71.2</c:v>
                </c:pt>
                <c:pt idx="4">
                  <c:v>78</c:v>
                </c:pt>
                <c:pt idx="5">
                  <c:v>81</c:v>
                </c:pt>
                <c:pt idx="6">
                  <c:v>77.8</c:v>
                </c:pt>
                <c:pt idx="7">
                  <c:v>76.900000000000006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Финансирование лек.обеспечением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560199404367256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44666004852507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897192388291426E-2"/>
                  <c:y val="3.8332540523833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92523082784830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90653853481038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943923120886121E-2"/>
                  <c:y val="3.8332540523833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223330024262537E-2"/>
                  <c:y val="-7.66650810476675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0679960291151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0.0</c:formatCode>
                <c:ptCount val="8"/>
                <c:pt idx="0">
                  <c:v>46.3</c:v>
                </c:pt>
                <c:pt idx="1">
                  <c:v>46.4</c:v>
                </c:pt>
                <c:pt idx="2">
                  <c:v>47</c:v>
                </c:pt>
                <c:pt idx="3">
                  <c:v>49</c:v>
                </c:pt>
                <c:pt idx="4">
                  <c:v>53</c:v>
                </c:pt>
                <c:pt idx="5">
                  <c:v>54.5</c:v>
                </c:pt>
                <c:pt idx="6">
                  <c:v>50.9</c:v>
                </c:pt>
                <c:pt idx="7">
                  <c:v>66.8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077184"/>
        <c:axId val="84194432"/>
      </c:barChart>
      <c:catAx>
        <c:axId val="8407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194432"/>
        <c:crosses val="autoZero"/>
        <c:auto val="1"/>
        <c:lblAlgn val="ctr"/>
        <c:lblOffset val="100"/>
        <c:noMultiLvlLbl val="0"/>
      </c:catAx>
      <c:valAx>
        <c:axId val="841944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407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181186762094389E-2"/>
          <c:y val="0.82770247429003307"/>
          <c:w val="0.94887489011701931"/>
          <c:h val="0.13041213215852654"/>
        </c:manualLayout>
      </c:layout>
      <c:overlay val="0"/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200" b="1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122407223491718E-2"/>
          <c:y val="3.4920748130143862E-2"/>
          <c:w val="0.91862894803491091"/>
          <c:h val="0.6753850918270628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РК 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99.6</c:v>
                </c:pt>
                <c:pt idx="1">
                  <c:v>94</c:v>
                </c:pt>
                <c:pt idx="2">
                  <c:v>89.8</c:v>
                </c:pt>
                <c:pt idx="3">
                  <c:v>89.3</c:v>
                </c:pt>
                <c:pt idx="4">
                  <c:v>81.7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Мангистау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62.5</c:v>
                </c:pt>
                <c:pt idx="1">
                  <c:v>59.8</c:v>
                </c:pt>
                <c:pt idx="2">
                  <c:v>59.2</c:v>
                </c:pt>
                <c:pt idx="3">
                  <c:v>56.9</c:v>
                </c:pt>
                <c:pt idx="4">
                  <c:v>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97984"/>
        <c:axId val="23899520"/>
      </c:lineChart>
      <c:catAx>
        <c:axId val="2389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3899520"/>
        <c:crosses val="autoZero"/>
        <c:auto val="1"/>
        <c:lblAlgn val="ctr"/>
        <c:lblOffset val="100"/>
        <c:noMultiLvlLbl val="0"/>
      </c:catAx>
      <c:valAx>
        <c:axId val="238995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389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193350198771228E-2"/>
          <c:y val="0.86270178961889654"/>
          <c:w val="0.95878568847126855"/>
          <c:h val="0.10887564635554008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563220651790313E-2"/>
          <c:y val="4.9398955391097156E-2"/>
          <c:w val="0.9111875820812626"/>
          <c:h val="0.488400107301216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Самостоятельное обращение</c:v>
                </c:pt>
                <c:pt idx="1">
                  <c:v>при проф осмотре</c:v>
                </c:pt>
                <c:pt idx="2">
                  <c:v>при скрининге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83.2</c:v>
                </c:pt>
                <c:pt idx="1">
                  <c:v>11.3</c:v>
                </c:pt>
                <c:pt idx="2">
                  <c:v>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35121234386480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Самостоятельное обращение</c:v>
                </c:pt>
                <c:pt idx="1">
                  <c:v>при проф осмотре</c:v>
                </c:pt>
                <c:pt idx="2">
                  <c:v>при скрининге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80.099999999999994</c:v>
                </c:pt>
                <c:pt idx="1">
                  <c:v>12</c:v>
                </c:pt>
                <c:pt idx="2">
                  <c:v>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057310800881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Самостоятельное обращение</c:v>
                </c:pt>
                <c:pt idx="1">
                  <c:v>при проф осмотре</c:v>
                </c:pt>
                <c:pt idx="2">
                  <c:v>при скрининге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72.900000000000006</c:v>
                </c:pt>
                <c:pt idx="1">
                  <c:v>12.6</c:v>
                </c:pt>
                <c:pt idx="2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9189120"/>
        <c:axId val="79190656"/>
        <c:axId val="0"/>
      </c:bar3DChart>
      <c:catAx>
        <c:axId val="79189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9190656"/>
        <c:crosses val="autoZero"/>
        <c:auto val="1"/>
        <c:lblAlgn val="ctr"/>
        <c:lblOffset val="100"/>
        <c:noMultiLvlLbl val="0"/>
      </c:catAx>
      <c:valAx>
        <c:axId val="7919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9189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3908774812406324E-2"/>
          <c:y val="0.88575008284285106"/>
          <c:w val="0.91845713260860762"/>
          <c:h val="9.0222965616271911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37357316007794E-2"/>
          <c:y val="2.9358875230776512E-2"/>
          <c:w val="0.9111875820812626"/>
          <c:h val="0.488400107301216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Самостоятельное обращение</c:v>
                </c:pt>
                <c:pt idx="1">
                  <c:v>при проф осмотре</c:v>
                </c:pt>
                <c:pt idx="2">
                  <c:v>при скрининге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95.6</c:v>
                </c:pt>
                <c:pt idx="1">
                  <c:v>3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35121234386480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Самостоятельное обращение</c:v>
                </c:pt>
                <c:pt idx="1">
                  <c:v>при проф осмотре</c:v>
                </c:pt>
                <c:pt idx="2">
                  <c:v>при скрининге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94.6</c:v>
                </c:pt>
                <c:pt idx="1">
                  <c:v>5.3</c:v>
                </c:pt>
                <c:pt idx="2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057310800881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Самостоятельное обращение</c:v>
                </c:pt>
                <c:pt idx="1">
                  <c:v>при проф осмотре</c:v>
                </c:pt>
                <c:pt idx="2">
                  <c:v>при скрининге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39.4</c:v>
                </c:pt>
                <c:pt idx="1">
                  <c:v>40.5</c:v>
                </c:pt>
                <c:pt idx="2">
                  <c:v>4.4000000000000004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5376256"/>
        <c:axId val="25377792"/>
        <c:axId val="0"/>
      </c:bar3DChart>
      <c:catAx>
        <c:axId val="25376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5377792"/>
        <c:crosses val="autoZero"/>
        <c:auto val="1"/>
        <c:lblAlgn val="ctr"/>
        <c:lblOffset val="100"/>
        <c:noMultiLvlLbl val="0"/>
      </c:catAx>
      <c:valAx>
        <c:axId val="25377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537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3908774812406324E-2"/>
          <c:y val="0.88575008284285106"/>
          <c:w val="0.91845713260860762"/>
          <c:h val="9.0222965616271911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РМЖ</c:v>
                </c:pt>
                <c:pt idx="1">
                  <c:v>рак легкого</c:v>
                </c:pt>
                <c:pt idx="2">
                  <c:v>рак кожи</c:v>
                </c:pt>
                <c:pt idx="3">
                  <c:v>рак желудка</c:v>
                </c:pt>
                <c:pt idx="4">
                  <c:v>РШМ</c:v>
                </c:pt>
                <c:pt idx="5">
                  <c:v>рак ободочной кишки</c:v>
                </c:pt>
                <c:pt idx="6">
                  <c:v>рак предстат железы</c:v>
                </c:pt>
                <c:pt idx="7">
                  <c:v>рак прямой кишки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12.4</c:v>
                </c:pt>
                <c:pt idx="1">
                  <c:v>10.6</c:v>
                </c:pt>
                <c:pt idx="2">
                  <c:v>10.6</c:v>
                </c:pt>
                <c:pt idx="3">
                  <c:v>7.7</c:v>
                </c:pt>
                <c:pt idx="4">
                  <c:v>5.2</c:v>
                </c:pt>
                <c:pt idx="5">
                  <c:v>4.8</c:v>
                </c:pt>
                <c:pt idx="6">
                  <c:v>4.3</c:v>
                </c:pt>
                <c:pt idx="7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РМЖ</c:v>
                </c:pt>
                <c:pt idx="1">
                  <c:v>Рак легкого</c:v>
                </c:pt>
                <c:pt idx="2">
                  <c:v>Рак желудка</c:v>
                </c:pt>
                <c:pt idx="3">
                  <c:v>РШМ</c:v>
                </c:pt>
                <c:pt idx="4">
                  <c:v>Рак ободочной кишки</c:v>
                </c:pt>
                <c:pt idx="5">
                  <c:v>Рак предст железы</c:v>
                </c:pt>
                <c:pt idx="6">
                  <c:v>Рак прямой кишки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13.8</c:v>
                </c:pt>
                <c:pt idx="1">
                  <c:v>11.9</c:v>
                </c:pt>
                <c:pt idx="2">
                  <c:v>8.6</c:v>
                </c:pt>
                <c:pt idx="3">
                  <c:v>5.8</c:v>
                </c:pt>
                <c:pt idx="4">
                  <c:v>5.3</c:v>
                </c:pt>
                <c:pt idx="5">
                  <c:v>5.3</c:v>
                </c:pt>
                <c:pt idx="6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Рак желудка</c:v>
                </c:pt>
                <c:pt idx="1">
                  <c:v>РМЖ</c:v>
                </c:pt>
                <c:pt idx="2">
                  <c:v>Рак легких</c:v>
                </c:pt>
                <c:pt idx="3">
                  <c:v>Рак пищевода</c:v>
                </c:pt>
                <c:pt idx="4">
                  <c:v>РШМ</c:v>
                </c:pt>
                <c:pt idx="5">
                  <c:v>Рак щитовидной железы</c:v>
                </c:pt>
                <c:pt idx="6">
                  <c:v>Рак яичников</c:v>
                </c:pt>
                <c:pt idx="7">
                  <c:v>Рак тело матки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12.4</c:v>
                </c:pt>
                <c:pt idx="1">
                  <c:v>11.1</c:v>
                </c:pt>
                <c:pt idx="2">
                  <c:v>8.5</c:v>
                </c:pt>
                <c:pt idx="3">
                  <c:v>6.2</c:v>
                </c:pt>
                <c:pt idx="4">
                  <c:v>5.9</c:v>
                </c:pt>
                <c:pt idx="5">
                  <c:v>5.6</c:v>
                </c:pt>
                <c:pt idx="6">
                  <c:v>3.2</c:v>
                </c:pt>
                <c:pt idx="7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Рак желудка</c:v>
                </c:pt>
                <c:pt idx="1">
                  <c:v>РМЖ</c:v>
                </c:pt>
                <c:pt idx="2">
                  <c:v>Рак легких</c:v>
                </c:pt>
                <c:pt idx="3">
                  <c:v>Рак пищевода</c:v>
                </c:pt>
                <c:pt idx="4">
                  <c:v>РШМ</c:v>
                </c:pt>
                <c:pt idx="5">
                  <c:v>Рак щитовидной железы</c:v>
                </c:pt>
                <c:pt idx="6">
                  <c:v>Рак кожи</c:v>
                </c:pt>
                <c:pt idx="7">
                  <c:v>Рак яичников</c:v>
                </c:pt>
                <c:pt idx="8">
                  <c:v>Рак тело матки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11.9</c:v>
                </c:pt>
                <c:pt idx="1">
                  <c:v>10.6</c:v>
                </c:pt>
                <c:pt idx="2">
                  <c:v>8.1999999999999993</c:v>
                </c:pt>
                <c:pt idx="3">
                  <c:v>5.9</c:v>
                </c:pt>
                <c:pt idx="4">
                  <c:v>5.7</c:v>
                </c:pt>
                <c:pt idx="5">
                  <c:v>5.3</c:v>
                </c:pt>
                <c:pt idx="6">
                  <c:v>4.2</c:v>
                </c:pt>
                <c:pt idx="7">
                  <c:v>3</c:v>
                </c:pt>
                <c:pt idx="8">
                  <c:v>1.9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0.11577</cdr:x>
      <cdr:y>0.55557</cdr:y>
    </cdr:from>
    <cdr:to>
      <cdr:x>0.18188</cdr:x>
      <cdr:y>0.66674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08807" y="1439366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714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0.29757</cdr:x>
      <cdr:y>0.55557</cdr:y>
    </cdr:from>
    <cdr:to>
      <cdr:x>0.36368</cdr:x>
      <cdr:y>0.66674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592983" y="1439366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722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0.47937</cdr:x>
      <cdr:y>0.55557</cdr:y>
    </cdr:from>
    <cdr:to>
      <cdr:x>0.54548</cdr:x>
      <cdr:y>0.66674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77159" y="1439366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746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0.66944</cdr:x>
      <cdr:y>0.55557</cdr:y>
    </cdr:from>
    <cdr:to>
      <cdr:x>0.73555</cdr:x>
      <cdr:y>0.66674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833343" y="1439366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848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0.85124</cdr:x>
      <cdr:y>0.55557</cdr:y>
    </cdr:from>
    <cdr:to>
      <cdr:x>0.91735</cdr:x>
      <cdr:y>0.66674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417519" y="1439366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856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0.11569</cdr:x>
      <cdr:y>0.02565</cdr:y>
    </cdr:from>
    <cdr:to>
      <cdr:x>0.1818</cdr:x>
      <cdr:y>0.13683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008112" y="72008"/>
          <a:ext cx="576064" cy="31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70C0"/>
              </a:solidFill>
            </a:rPr>
            <a:t>33029</a:t>
          </a:r>
          <a:endParaRPr lang="ru-RU" sz="10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0.29749</cdr:x>
      <cdr:y>0.02565</cdr:y>
    </cdr:from>
    <cdr:to>
      <cdr:x>0.3636</cdr:x>
      <cdr:y>0.13683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592288" y="72008"/>
          <a:ext cx="576064" cy="31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70C0"/>
              </a:solidFill>
            </a:rPr>
            <a:t>34352</a:t>
          </a:r>
          <a:endParaRPr lang="ru-RU" sz="10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0.48756</cdr:x>
      <cdr:y>0.02565</cdr:y>
    </cdr:from>
    <cdr:to>
      <cdr:x>0.55367</cdr:x>
      <cdr:y>0.13683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248472" y="72008"/>
          <a:ext cx="576064" cy="31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70C0"/>
              </a:solidFill>
            </a:rPr>
            <a:t>36438</a:t>
          </a:r>
          <a:endParaRPr lang="ru-RU" sz="10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0.66936</cdr:x>
      <cdr:y>0.02565</cdr:y>
    </cdr:from>
    <cdr:to>
      <cdr:x>0.73547</cdr:x>
      <cdr:y>0.13683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5832648" y="72008"/>
          <a:ext cx="576064" cy="31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70C0"/>
              </a:solidFill>
            </a:rPr>
            <a:t>36998</a:t>
          </a:r>
          <a:endParaRPr lang="ru-RU" sz="10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0.85116</cdr:x>
      <cdr:y>0.02565</cdr:y>
    </cdr:from>
    <cdr:to>
      <cdr:x>0.91727</cdr:x>
      <cdr:y>0.13683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7416824" y="72008"/>
          <a:ext cx="576064" cy="31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70C0"/>
              </a:solidFill>
            </a:rPr>
            <a:t>35589</a:t>
          </a:r>
          <a:endParaRPr lang="ru-RU" sz="1000" b="1" dirty="0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0.13116</cdr:x>
      <cdr:y>0.59467</cdr:y>
    </cdr:from>
    <cdr:to>
      <cdr:x>0.18853</cdr:x>
      <cdr:y>0.70279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152252" y="1584176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331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0.31148</cdr:x>
      <cdr:y>0.59467</cdr:y>
    </cdr:from>
    <cdr:to>
      <cdr:x>0.36886</cdr:x>
      <cdr:y>0.70279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736428" y="1584176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357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0.4918</cdr:x>
      <cdr:y>0.59467</cdr:y>
    </cdr:from>
    <cdr:to>
      <cdr:x>0.54918</cdr:x>
      <cdr:y>0.70279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604" y="1584176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365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0.66393</cdr:x>
      <cdr:y>0.59467</cdr:y>
    </cdr:from>
    <cdr:to>
      <cdr:x>0.72131</cdr:x>
      <cdr:y>0.70279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832772" y="1584176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361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0.86065</cdr:x>
      <cdr:y>0.59467</cdr:y>
    </cdr:from>
    <cdr:to>
      <cdr:x>0.91802</cdr:x>
      <cdr:y>0.70279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560964" y="1584176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</a:rPr>
            <a:t>361</a:t>
          </a:r>
          <a:endParaRPr lang="ru-RU" sz="1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0.12296</cdr:x>
      <cdr:y>0.02703</cdr:y>
    </cdr:from>
    <cdr:to>
      <cdr:x>0.18034</cdr:x>
      <cdr:y>0.13515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080244" y="72008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b="1" dirty="0" smtClean="0">
              <a:solidFill>
                <a:srgbClr val="0070C0"/>
              </a:solidFill>
            </a:rPr>
            <a:t>16962</a:t>
          </a:r>
          <a:endParaRPr lang="ru-RU" sz="9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0.31148</cdr:x>
      <cdr:y>0.02703</cdr:y>
    </cdr:from>
    <cdr:to>
      <cdr:x>0.36886</cdr:x>
      <cdr:y>0.13515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736428" y="72008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b="1" dirty="0" smtClean="0">
              <a:solidFill>
                <a:srgbClr val="0070C0"/>
              </a:solidFill>
            </a:rPr>
            <a:t>16241</a:t>
          </a:r>
          <a:endParaRPr lang="ru-RU" sz="9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0.4918</cdr:x>
      <cdr:y>0.02703</cdr:y>
    </cdr:from>
    <cdr:to>
      <cdr:x>0.54918</cdr:x>
      <cdr:y>0.13515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604" y="72008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b="1" dirty="0" smtClean="0">
              <a:solidFill>
                <a:srgbClr val="0070C0"/>
              </a:solidFill>
            </a:rPr>
            <a:t>15763</a:t>
          </a:r>
          <a:endParaRPr lang="ru-RU" sz="9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0.67213</cdr:x>
      <cdr:y>0.02703</cdr:y>
    </cdr:from>
    <cdr:to>
      <cdr:x>0.7295</cdr:x>
      <cdr:y>0.13515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5904780" y="72008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b="1" dirty="0" smtClean="0">
              <a:solidFill>
                <a:srgbClr val="0070C0"/>
              </a:solidFill>
            </a:rPr>
            <a:t>15303</a:t>
          </a:r>
          <a:endParaRPr lang="ru-RU" sz="9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0.86065</cdr:x>
      <cdr:y>0.02703</cdr:y>
    </cdr:from>
    <cdr:to>
      <cdr:x>0.91802</cdr:x>
      <cdr:y>0.13515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7560964" y="72008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b="1" dirty="0" smtClean="0">
              <a:solidFill>
                <a:srgbClr val="0070C0"/>
              </a:solidFill>
            </a:rPr>
            <a:t>14820</a:t>
          </a:r>
          <a:endParaRPr lang="ru-RU" sz="900" b="1" dirty="0">
            <a:solidFill>
              <a:srgbClr val="0070C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0.74988</cdr:x>
      <cdr:y>0.73117</cdr:y>
    </cdr:from>
    <cdr:to>
      <cdr:x>1</cdr:x>
      <cdr:y>0.86356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40360" y="2316832"/>
          <a:ext cx="1080815" cy="4194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err="1" smtClean="0">
              <a:solidFill>
                <a:srgbClr val="FF0000"/>
              </a:solidFill>
            </a:rPr>
            <a:t>Мангистау</a:t>
          </a:r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0D4E8-FC20-4527-B48F-4E41AEE713A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13F69-096E-4022-8938-83004556B9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1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2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26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31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3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4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4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0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6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2B69-9805-491D-9EC9-198E4B3D5A4A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097D-1202-4513-8734-63F6A5CE1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0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82453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/>
                </a:solidFill>
                <a:latin typeface="Book Antiqua" pitchFamily="18" charset="0"/>
              </a:rPr>
              <a:t>Отчет</a:t>
            </a:r>
            <a:br>
              <a:rPr lang="ru-RU" sz="4800" b="1" dirty="0" smtClean="0">
                <a:solidFill>
                  <a:schemeClr val="accent1"/>
                </a:solidFill>
                <a:latin typeface="Book Antiqua" pitchFamily="18" charset="0"/>
              </a:rPr>
            </a:br>
            <a:r>
              <a:rPr lang="ru-RU" sz="4800" b="1" dirty="0" smtClean="0">
                <a:solidFill>
                  <a:schemeClr val="accent1"/>
                </a:solidFill>
                <a:latin typeface="Book Antiqua" pitchFamily="18" charset="0"/>
              </a:rPr>
              <a:t> об итогах работы онкологической службы Мангистауской области </a:t>
            </a:r>
            <a:br>
              <a:rPr lang="ru-RU" sz="4800" b="1" dirty="0" smtClean="0">
                <a:solidFill>
                  <a:schemeClr val="accent1"/>
                </a:solidFill>
                <a:latin typeface="Book Antiqua" pitchFamily="18" charset="0"/>
              </a:rPr>
            </a:br>
            <a:r>
              <a:rPr lang="ru-RU" sz="4800" b="1" dirty="0" smtClean="0">
                <a:solidFill>
                  <a:schemeClr val="accent1"/>
                </a:solidFill>
                <a:latin typeface="Book Antiqua" pitchFamily="18" charset="0"/>
              </a:rPr>
              <a:t>за 2017 год</a:t>
            </a:r>
            <a:endParaRPr lang="ru-RU" sz="4800" b="1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805264"/>
            <a:ext cx="7992888" cy="648072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Book Antiqua" pitchFamily="18" charset="0"/>
              </a:rPr>
              <a:t>Главный врач:                                                      Джариев Н.Н.</a:t>
            </a:r>
            <a:endParaRPr lang="ru-RU" sz="2400" dirty="0">
              <a:solidFill>
                <a:schemeClr val="accent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7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Удельный вес </a:t>
            </a:r>
            <a:r>
              <a:rPr lang="en-US" sz="1600" b="1" dirty="0" smtClean="0">
                <a:solidFill>
                  <a:srgbClr val="FF0000"/>
                </a:solidFill>
              </a:rPr>
              <a:t>III-IV </a:t>
            </a:r>
            <a:r>
              <a:rPr lang="ru-RU" sz="1600" b="1" dirty="0" smtClean="0">
                <a:solidFill>
                  <a:srgbClr val="FF0000"/>
                </a:solidFill>
              </a:rPr>
              <a:t>стадий ЗН основных визуальных локализации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8224518"/>
              </p:ext>
            </p:extLst>
          </p:nvPr>
        </p:nvGraphicFramePr>
        <p:xfrm>
          <a:off x="107501" y="836711"/>
          <a:ext cx="8857110" cy="369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3"/>
                <a:gridCol w="576064"/>
                <a:gridCol w="432048"/>
                <a:gridCol w="504056"/>
                <a:gridCol w="432048"/>
                <a:gridCol w="432048"/>
                <a:gridCol w="504056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171"/>
              </a:tblGrid>
              <a:tr h="4210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Города и района области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губа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Полость рта и глотки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Прямая кишка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Другие  ЗНО кожи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Молочная железа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Шейка матки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Щитовидная железа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381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1381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10,6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51,6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30,4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1,9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16,6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13,5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19,5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412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Мангистауская область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14,5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11,1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75,0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13,3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40,7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5,5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5,5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17,7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14,2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10,2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18,3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9,3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2,1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37,5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9,1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АГП № 2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33,5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60,0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6,2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10,0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42,8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Бейнеуский район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33,3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50,0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18,2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33,3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22,2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Каракиянский район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66,6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16,6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Мангистауский район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20,0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16,6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rgbClr val="FF0000"/>
                          </a:solidFill>
                        </a:rPr>
                        <a:t>Мунайлийнский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 район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50,0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20,0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12,5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30,7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36,3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25,0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Тупкараганский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район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33,5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897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ТОО «СЕНИМ»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50,0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5222422"/>
              </p:ext>
            </p:extLst>
          </p:nvPr>
        </p:nvGraphicFramePr>
        <p:xfrm>
          <a:off x="107950" y="5013325"/>
          <a:ext cx="8856540" cy="180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38"/>
                <a:gridCol w="936104"/>
                <a:gridCol w="1224136"/>
                <a:gridCol w="3240362"/>
              </a:tblGrid>
              <a:tr h="344541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mtClean="0">
                          <a:solidFill>
                            <a:schemeClr val="tx1"/>
                          </a:solidFill>
                        </a:rPr>
                        <a:t>Коментарий</a:t>
                      </a:r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запущенных случаев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том числе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визуальных локализации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66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Количество заседаний комиссий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 заседаний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регионального штаба, где рассмотрены случаи запущенности за 11 месяцев 2017 года и меры по ее недопущению.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5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разобранных случаев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4581128"/>
            <a:ext cx="8856984" cy="2880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Деятельность комиссии по разбору запущенных случаев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1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36004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Показатели стационара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0478258"/>
              </p:ext>
            </p:extLst>
          </p:nvPr>
        </p:nvGraphicFramePr>
        <p:xfrm>
          <a:off x="457200" y="620713"/>
          <a:ext cx="8435973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792088"/>
                <a:gridCol w="792088"/>
                <a:gridCol w="792088"/>
                <a:gridCol w="936104"/>
                <a:gridCol w="864096"/>
                <a:gridCol w="864789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 отделении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(структурного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подразделения)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Количество коек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Оборот коек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Среднее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пребывание больного на койке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Хирургическое,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в том числе гинекологические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- 3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14,1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12,8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891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Отделение реанимации и интенсивной терапии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55,2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76,2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10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Химиотерапевтическое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(круглосуточное)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48,6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43,3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7,4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Радиологическое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(круглосуточное -3, дневное -5)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11,6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25,1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24,3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6462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Дневной стационар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(в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том числе радиологическое -5, хирургические -3)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46,2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45,2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659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Отделение паллиативной 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реабилитационной помощи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26,3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10,8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ИТОГО ООД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33,2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32,5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9,7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5229200"/>
            <a:ext cx="8424936" cy="1296144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18321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432048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Охват специализированным лечением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в 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3140023"/>
              </p:ext>
            </p:extLst>
          </p:nvPr>
        </p:nvGraphicFramePr>
        <p:xfrm>
          <a:off x="395536" y="692696"/>
          <a:ext cx="8424862" cy="295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535" y="3717032"/>
            <a:ext cx="8424937" cy="43204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Охват лечением первичных больных ЗНО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23262145"/>
              </p:ext>
            </p:extLst>
          </p:nvPr>
        </p:nvGraphicFramePr>
        <p:xfrm>
          <a:off x="251515" y="4293094"/>
          <a:ext cx="8784987" cy="233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61"/>
                <a:gridCol w="576064"/>
                <a:gridCol w="676873"/>
                <a:gridCol w="585666"/>
                <a:gridCol w="585666"/>
                <a:gridCol w="585666"/>
                <a:gridCol w="585666"/>
                <a:gridCol w="585666"/>
                <a:gridCol w="823544"/>
                <a:gridCol w="446644"/>
                <a:gridCol w="486807"/>
                <a:gridCol w="470450"/>
                <a:gridCol w="504056"/>
                <a:gridCol w="782492"/>
                <a:gridCol w="585666"/>
              </a:tblGrid>
              <a:tr h="343848"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лечение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Количество  впервые больных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Из них пролечено (закончившие и продолжающие)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 использованием методов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66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хирургическое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лучевого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Лекарственного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Комбини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рованного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комплексного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химиолучевого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1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6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841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745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41,9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16,3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23,4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66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841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652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31,3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9,0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10,1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30,7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75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28803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Охват лечением первичных больных ЗН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1245468"/>
              </p:ext>
            </p:extLst>
          </p:nvPr>
        </p:nvGraphicFramePr>
        <p:xfrm>
          <a:off x="251520" y="336065"/>
          <a:ext cx="8641655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331"/>
                <a:gridCol w="1728331"/>
                <a:gridCol w="1728331"/>
                <a:gridCol w="1728331"/>
                <a:gridCol w="1728331"/>
              </a:tblGrid>
              <a:tr h="169306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Лечение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Пролечено больных в других онкологических диспансерах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В том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числе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На сумму (тыс. тенге)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74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Через портал госпитализации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Без направления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1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442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В том числе хирургические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86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Химиотерапевтические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29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Лучевое 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9512" y="1988840"/>
            <a:ext cx="8712967" cy="36004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ВТМУ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04873405"/>
              </p:ext>
            </p:extLst>
          </p:nvPr>
        </p:nvGraphicFramePr>
        <p:xfrm>
          <a:off x="179388" y="2492889"/>
          <a:ext cx="8785224" cy="386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700"/>
                <a:gridCol w="648072"/>
                <a:gridCol w="576064"/>
                <a:gridCol w="576064"/>
                <a:gridCol w="504056"/>
                <a:gridCol w="648072"/>
                <a:gridCol w="648196"/>
              </a:tblGrid>
              <a:tr h="246885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Виды ВТМУ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КазНИИОиР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ООД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Другие ЛПУ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066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Прочая частичная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тиреодоэктомия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11,8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97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Операция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Вартгейма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smtClean="0">
                          <a:solidFill>
                            <a:schemeClr val="tx1"/>
                          </a:solidFill>
                        </a:rPr>
                        <a:t>6,7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Эндоваскулярная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химиоэболизация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опухолей печени, поджелудочной железы, матки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15,2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Трансуретральная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простатэктомия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10,1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Радикальная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матэктомия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с одномоментной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рекострукцией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Расширенная комбинированная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гастроэктомия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при ЗНО пищевода и желудка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18,6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Лапоротомия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диагностическая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6,7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Иссечение пораженного участка другой мягкой ткани (кроме кости)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13,5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Иссечение пораженного участка или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ткани мозговой </a:t>
                      </a:r>
                      <a:r>
                        <a:rPr lang="ru-RU" sz="700" baseline="0" dirty="0" err="1" smtClean="0">
                          <a:solidFill>
                            <a:schemeClr val="tx1"/>
                          </a:solidFill>
                        </a:rPr>
                        <a:t>облочки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1,6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674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Панкреато-гепатикогастроеионоанастомоз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на одной петле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578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Проведение индукционного курса ХТ по схеме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FLAQ 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с проведением ТКМ 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Костно-пластическая трепанация правой лобно-теменной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доли с применением </a:t>
                      </a:r>
                      <a:r>
                        <a:rPr lang="ru-RU" sz="700" baseline="0" dirty="0" err="1" smtClean="0">
                          <a:solidFill>
                            <a:schemeClr val="tx1"/>
                          </a:solidFill>
                        </a:rPr>
                        <a:t>нейровагинации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Комфорная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лучевая терапия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282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Микрохирургическое удаление опухоли лобно-височно-теменной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области справа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186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Экстирпация гортани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090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Лапараскопическое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нефроуретроэктомия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ИТОГО -67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88,0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5,9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5,9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416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43204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Распределение лекарственной терапии по месту проведения лечения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4200621"/>
              </p:ext>
            </p:extLst>
          </p:nvPr>
        </p:nvGraphicFramePr>
        <p:xfrm>
          <a:off x="179388" y="765175"/>
          <a:ext cx="8713790" cy="29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379"/>
                <a:gridCol w="1433001"/>
                <a:gridCol w="1368152"/>
                <a:gridCol w="504056"/>
                <a:gridCol w="864096"/>
                <a:gridCol w="648072"/>
                <a:gridCol w="936104"/>
                <a:gridCol w="648072"/>
                <a:gridCol w="864096"/>
                <a:gridCol w="576762"/>
              </a:tblGrid>
              <a:tr h="489560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Период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Количество всех пролеченных больных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Всего случаев химиотерапии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Уд вес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 том числе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Круглосуточном стационаре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Дневном стационаре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КАХ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9120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Количество случаев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Количество случаев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Количество случаев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5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2541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2848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89,2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48,2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1317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52,0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5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2766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3143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88,0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1884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9512" y="3933056"/>
            <a:ext cx="8712967" cy="360039"/>
          </a:xfrm>
        </p:spPr>
        <p:txBody>
          <a:bodyPr>
            <a:normAutofit/>
          </a:bodyPr>
          <a:lstStyle/>
          <a:p>
            <a:pPr algn="ctr"/>
            <a:endParaRPr lang="ru-RU" sz="1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2" y="4509119"/>
            <a:ext cx="8712967" cy="1617043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85960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40466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ИГХ исследования за 2017г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1311009"/>
              </p:ext>
            </p:extLst>
          </p:nvPr>
        </p:nvGraphicFramePr>
        <p:xfrm>
          <a:off x="107504" y="645184"/>
          <a:ext cx="885698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856573"/>
                <a:gridCol w="727066"/>
                <a:gridCol w="727066"/>
                <a:gridCol w="594872"/>
                <a:gridCol w="594872"/>
                <a:gridCol w="528775"/>
                <a:gridCol w="594872"/>
                <a:gridCol w="462678"/>
                <a:gridCol w="462678"/>
                <a:gridCol w="396581"/>
                <a:gridCol w="462679"/>
              </a:tblGrid>
              <a:tr h="324233">
                <a:tc rowSpan="4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Локализации 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при которых проведены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 ИГХ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Условия для </a:t>
                      </a:r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телепатологии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Количество впервые выявленных с ЗН 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Количество впервые выявленных больных (исследований) прошедших ИГХ </a:t>
                      </a:r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иссл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233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Патоморф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. Лаб.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ООД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 РЦ - КазНИИОиР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Всего больных (исследований)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5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2016г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2017г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2016г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2017г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2016г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2017г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2016г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2017г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45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абс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%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абс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РМЖ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нет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135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59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82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60,7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Злокачественная </a:t>
                      </a:r>
                      <a:r>
                        <a:rPr lang="ru-RU" sz="900" b="0" dirty="0" err="1" smtClean="0"/>
                        <a:t>лимфома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18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5,5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Рак легкого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77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5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6,5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/>
                        <a:t>Рак желудка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82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3,7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2,0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Рак</a:t>
                      </a:r>
                      <a:r>
                        <a:rPr lang="ru-RU" sz="900" b="0" baseline="0" dirty="0" smtClean="0"/>
                        <a:t> эндометрия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15,4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5,9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Опухоли головы и</a:t>
                      </a:r>
                      <a:r>
                        <a:rPr lang="ru-RU" sz="900" b="0" baseline="0" dirty="0" smtClean="0"/>
                        <a:t> шеи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29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10,4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Рак щитовидной железы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43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2,3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2,2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Колоректальный рак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10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10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56,2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14,7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4233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Опухоли </a:t>
                      </a:r>
                      <a:r>
                        <a:rPr lang="ru-RU" sz="900" b="0" dirty="0" err="1" smtClean="0"/>
                        <a:t>билиопанкреатодуаденальной</a:t>
                      </a:r>
                      <a:r>
                        <a:rPr lang="ru-RU" sz="900" b="0" dirty="0" smtClean="0"/>
                        <a:t> области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49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Рак пищевода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42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1,9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Меланома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75,0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Рак шейки матки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39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4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10,2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Рак простаты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15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Опухоли костей и мягких тканей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36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2,7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30,4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Опухоли</a:t>
                      </a:r>
                      <a:r>
                        <a:rPr lang="ru-RU" sz="900" b="0" baseline="0" dirty="0" smtClean="0"/>
                        <a:t> головного мозга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25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4,0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9,7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Опухоль яичников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7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10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31,2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3,8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Опухоли тела </a:t>
                      </a:r>
                      <a:r>
                        <a:rPr lang="ru-RU" sz="900" b="0" baseline="0" dirty="0" smtClean="0"/>
                        <a:t> матки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4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30,6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Рак кожи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34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2,9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8,4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Опухоль почки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26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3,8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r>
                        <a:rPr lang="ru-RU" sz="900" b="0" dirty="0" smtClean="0"/>
                        <a:t>Опухоль мочевого пузыря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8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-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12,5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5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ИТОГО: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841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841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38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94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18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132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/>
                        <a:t>15,7</a:t>
                      </a:r>
                      <a:endParaRPr lang="ru-RU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FF0000"/>
                          </a:solidFill>
                        </a:rPr>
                        <a:t>15,3</a:t>
                      </a:r>
                      <a:endParaRPr lang="ru-RU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034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26064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Гистологические исследования за 2016-2017гг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8834348"/>
              </p:ext>
            </p:extLst>
          </p:nvPr>
        </p:nvGraphicFramePr>
        <p:xfrm>
          <a:off x="107504" y="302913"/>
          <a:ext cx="8928992" cy="5268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177"/>
                <a:gridCol w="863537"/>
                <a:gridCol w="732977"/>
                <a:gridCol w="732977"/>
                <a:gridCol w="599708"/>
                <a:gridCol w="599708"/>
                <a:gridCol w="533074"/>
                <a:gridCol w="599708"/>
                <a:gridCol w="466440"/>
                <a:gridCol w="466440"/>
                <a:gridCol w="399805"/>
                <a:gridCol w="466441"/>
              </a:tblGrid>
              <a:tr h="208743">
                <a:tc rowSpan="4"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Локализации </a:t>
                      </a:r>
                    </a:p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при которых проведены</a:t>
                      </a:r>
                    </a:p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 гистологические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исследования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Условия для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телепатологии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Количество впервые выявленных с ЗН 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Количество впервые выявленных больных (исследований) прошедших 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700" baseline="0" dirty="0" err="1" smtClean="0">
                          <a:solidFill>
                            <a:schemeClr val="tx1"/>
                          </a:solidFill>
                        </a:rPr>
                        <a:t>гисто</a:t>
                      </a:r>
                      <a:r>
                        <a:rPr lang="ru-RU" sz="700" baseline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7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иссл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257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700" dirty="0" err="1" smtClean="0">
                          <a:solidFill>
                            <a:schemeClr val="tx1"/>
                          </a:solidFill>
                        </a:rPr>
                        <a:t>Патоморф.лаб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ООД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</a:rPr>
                        <a:t>  РЦ-КазНИИОиР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Всего больных (исследований) 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</a:rPr>
                        <a:t> по ООД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481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2016г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2017г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2016г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2017г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2016г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/>
                        <a:t>2017г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/>
                        <a:t>2016г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2017г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62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абс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%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абс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4289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РМЖ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НЕТ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135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23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/>
                        <a:t>1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23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17,0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99,0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2193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Злокачественная </a:t>
                      </a:r>
                      <a:r>
                        <a:rPr lang="ru-RU" sz="700" b="1" dirty="0" err="1" smtClean="0"/>
                        <a:t>лимфома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18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-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-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60,0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8089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Рак легкого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77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6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6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7,8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33,0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5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/>
                        <a:t>Рак желудка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82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4,9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59,1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Рак</a:t>
                      </a:r>
                      <a:r>
                        <a:rPr lang="ru-RU" sz="700" b="1" baseline="0" dirty="0" smtClean="0"/>
                        <a:t> эндометрия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13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Опухоли головы и</a:t>
                      </a:r>
                      <a:r>
                        <a:rPr lang="ru-RU" sz="700" b="1" baseline="0" dirty="0" smtClean="0"/>
                        <a:t> шеи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29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3,4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7697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Рак щитовидной железы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43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2,3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2,2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5601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Колоректальный рак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23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6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6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26,0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61,8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/>
                        <a:t>Опухоли </a:t>
                      </a:r>
                      <a:r>
                        <a:rPr lang="ru-RU" sz="700" b="0" dirty="0" err="1" smtClean="0"/>
                        <a:t>билиопанкреатодуаденальной</a:t>
                      </a:r>
                      <a:r>
                        <a:rPr lang="ru-RU" sz="700" b="0" dirty="0" smtClean="0"/>
                        <a:t> области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49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Рак пищевода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4,8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88,3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Меланома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50,0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100,0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7305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Рак шейки матки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39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5,1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71,5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5209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Рак простаты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15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Опухоли костей и мягких тканей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36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2,8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Опухоли</a:t>
                      </a:r>
                      <a:r>
                        <a:rPr lang="ru-RU" sz="700" b="1" baseline="0" dirty="0" smtClean="0"/>
                        <a:t> головного мозга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25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6913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Рак</a:t>
                      </a:r>
                      <a:r>
                        <a:rPr lang="ru-RU" sz="700" b="1" baseline="0" dirty="0" smtClean="0"/>
                        <a:t> брюшины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-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4817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Опухоль яичников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32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4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12,5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38,5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721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Опухоли тела </a:t>
                      </a:r>
                      <a:r>
                        <a:rPr lang="ru-RU" sz="700" b="1" baseline="0" dirty="0" smtClean="0"/>
                        <a:t> матки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13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7,7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Рак кожи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34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2,9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13,9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Опухоль почки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26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2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7,7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45,5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4425"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Опухоль мочевого пузыря</a:t>
                      </a:r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8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329"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ИТОГО: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841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841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55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325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55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6,5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325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38,7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24546"/>
              </p:ext>
            </p:extLst>
          </p:nvPr>
        </p:nvGraphicFramePr>
        <p:xfrm>
          <a:off x="179511" y="5733257"/>
          <a:ext cx="8856984" cy="100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201622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ПОКАЗАТЕЛИ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2016 год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2017 год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Всего исследовании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1945</a:t>
                      </a:r>
                      <a:r>
                        <a:rPr lang="ru-RU" sz="700" baseline="0" dirty="0" smtClean="0">
                          <a:solidFill>
                            <a:srgbClr val="FF0000"/>
                          </a:solidFill>
                        </a:rPr>
                        <a:t>  (9</a:t>
                      </a:r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565 срезов)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)Из них неопухолевые (прочие</a:t>
                      </a:r>
                      <a:r>
                        <a:rPr lang="ru-RU" sz="7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 заболевания)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404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Поведено исследовании ЗНО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1541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В том числе экспресс - биопсия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ru-RU" sz="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832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43204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Реализация скрининговых программ (</a:t>
            </a:r>
            <a:r>
              <a:rPr lang="en-US" sz="1600" b="1" dirty="0" smtClean="0">
                <a:solidFill>
                  <a:srgbClr val="FF0000"/>
                </a:solidFill>
              </a:rPr>
              <a:t>I)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815488"/>
              </p:ext>
            </p:extLst>
          </p:nvPr>
        </p:nvGraphicFramePr>
        <p:xfrm>
          <a:off x="323850" y="765175"/>
          <a:ext cx="8496301" cy="352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806"/>
                <a:gridCol w="1008112"/>
                <a:gridCol w="720080"/>
                <a:gridCol w="720080"/>
                <a:gridCol w="648072"/>
                <a:gridCol w="648072"/>
                <a:gridCol w="792088"/>
                <a:gridCol w="648072"/>
                <a:gridCol w="792088"/>
                <a:gridCol w="720080"/>
                <a:gridCol w="647751"/>
              </a:tblGrid>
              <a:tr h="705584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Вид скрининга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Обследовано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Абс число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Охват РПН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Показатели, % к числу осмотренных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Выявление предрака, ДО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Оздоровление пациентов с предраком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5584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2016г*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2017г**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Вторая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читка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(+) гемо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культ-тест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Проведено колоноскопии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 число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% к осмотренным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 число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% к выявленным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558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РМЖ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11769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96,6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94,5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1226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1179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96,2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558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РШМ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13200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99,7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97,9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380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361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95,0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558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КРР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24018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246 (1,0%)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197 (80,0%)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85,7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735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36004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Реализация скрининговых программ (</a:t>
            </a:r>
            <a:r>
              <a:rPr lang="en-US" sz="1600" b="1" dirty="0" smtClean="0">
                <a:solidFill>
                  <a:srgbClr val="FF0000"/>
                </a:solidFill>
              </a:rPr>
              <a:t>II)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7549512"/>
              </p:ext>
            </p:extLst>
          </p:nvPr>
        </p:nvGraphicFramePr>
        <p:xfrm>
          <a:off x="323850" y="765174"/>
          <a:ext cx="8569330" cy="2535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886"/>
                <a:gridCol w="648072"/>
                <a:gridCol w="648072"/>
                <a:gridCol w="720080"/>
                <a:gridCol w="648072"/>
                <a:gridCol w="648072"/>
                <a:gridCol w="720080"/>
                <a:gridCol w="648072"/>
                <a:gridCol w="720080"/>
                <a:gridCol w="648072"/>
                <a:gridCol w="648772"/>
              </a:tblGrid>
              <a:tr h="55213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Вид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скрининга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Выявление рака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0 стадии 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CIS)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стадии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стадии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III-IV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стадии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136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выявл.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выявл.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выявл.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выявл.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84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РМЖ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72,7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54,1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37,5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84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РШМ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66,6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84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КРР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5089546"/>
              </p:ext>
            </p:extLst>
          </p:nvPr>
        </p:nvGraphicFramePr>
        <p:xfrm>
          <a:off x="251520" y="3501008"/>
          <a:ext cx="8569330" cy="3024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886"/>
                <a:gridCol w="648072"/>
                <a:gridCol w="648072"/>
                <a:gridCol w="720080"/>
                <a:gridCol w="648072"/>
                <a:gridCol w="648072"/>
                <a:gridCol w="720080"/>
                <a:gridCol w="648072"/>
                <a:gridCol w="720080"/>
                <a:gridCol w="648072"/>
                <a:gridCol w="648772"/>
              </a:tblGrid>
              <a:tr h="682181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7г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Вид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скрининга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Выявление рака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0 стадии 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CIS)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стадии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стадии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III-IV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стадии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2181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выявл.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выявл.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выявл.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выявл.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332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РМЖ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45,9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52,9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47,1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332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РШМ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21,6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62,5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37,5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332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КРР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32,4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593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Реализация скрининговых программ (</a:t>
            </a:r>
            <a:r>
              <a:rPr lang="en-US" sz="1600" b="1" dirty="0" smtClean="0">
                <a:solidFill>
                  <a:srgbClr val="FF0000"/>
                </a:solidFill>
              </a:rPr>
              <a:t>III)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626970"/>
              </p:ext>
            </p:extLst>
          </p:nvPr>
        </p:nvGraphicFramePr>
        <p:xfrm>
          <a:off x="457200" y="1052513"/>
          <a:ext cx="8229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ЗН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Число впервые выявленных больных в 2017 году по ЭРОБ, всего, абс число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 том числе по скринингу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 том числе впервые выявленных больных целевого возраста, включая выявленных по скринингу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 том числе впервые выявленных больных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в 2017 году целевого возраста скрининга 2016 года*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 число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числу зарегистрированных по регистру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 число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числу зарегистрированных по регистру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 число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к числу зарегистрированных по регистру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РМЖ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РШМ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КРР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44,4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44,4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13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34605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Заболеваемость от ЗН по РК и региону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692697"/>
            <a:ext cx="4317876" cy="216023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Заболеваемость от ЗН с учетом кожи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2423598"/>
              </p:ext>
            </p:extLst>
          </p:nvPr>
        </p:nvGraphicFramePr>
        <p:xfrm>
          <a:off x="251520" y="908720"/>
          <a:ext cx="8713788" cy="280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1521" y="3789041"/>
            <a:ext cx="4248471" cy="360040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Заболеваемость от ЗН без учета рака кожи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87273583"/>
              </p:ext>
            </p:extLst>
          </p:nvPr>
        </p:nvGraphicFramePr>
        <p:xfrm>
          <a:off x="251520" y="4221163"/>
          <a:ext cx="8712968" cy="2520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7454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Информация по кабинетам в 2017 г.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7933242"/>
              </p:ext>
            </p:extLst>
          </p:nvPr>
        </p:nvGraphicFramePr>
        <p:xfrm>
          <a:off x="457200" y="692150"/>
          <a:ext cx="8218485" cy="1800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792088"/>
                <a:gridCol w="576064"/>
                <a:gridCol w="1050028"/>
                <a:gridCol w="913165"/>
                <a:gridCol w="913165"/>
                <a:gridCol w="913165"/>
                <a:gridCol w="913165"/>
                <a:gridCol w="913165"/>
              </a:tblGrid>
              <a:tr h="557010">
                <a:tc rowSpan="2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кабинет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Сведения  о враче кабинета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6725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отдельный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совмещенный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Выделено шт. ед.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занято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основные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Совмести</a:t>
                      </a:r>
                    </a:p>
                    <a:p>
                      <a:pPr algn="ctr"/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тели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701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Онкокабинеты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7545" y="2636912"/>
            <a:ext cx="8219256" cy="36004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Работа смотровых кабинетов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31147624"/>
              </p:ext>
            </p:extLst>
          </p:nvPr>
        </p:nvGraphicFramePr>
        <p:xfrm>
          <a:off x="395288" y="3141663"/>
          <a:ext cx="8291508" cy="331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352"/>
                <a:gridCol w="576064"/>
                <a:gridCol w="560461"/>
                <a:gridCol w="690959"/>
                <a:gridCol w="690959"/>
                <a:gridCol w="793925"/>
                <a:gridCol w="792088"/>
                <a:gridCol w="648072"/>
                <a:gridCol w="720080"/>
                <a:gridCol w="648072"/>
                <a:gridCol w="720080"/>
                <a:gridCol w="514396"/>
              </a:tblGrid>
              <a:tr h="5336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кабинеты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Кол-во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АПО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Кол-во кабинетов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кабинет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Всего РПН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Впервые обратившихся в поликлинику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Уд.вес впервые обратившихся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Количество осмотренных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Уд. вес осмотренных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Выявлено патологии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 них ЗНО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6996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отдельный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совмещен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6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Мужские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321258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56230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46,0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36202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64,3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6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женские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331796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70226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47,4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49123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69,9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6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653054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126456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46,9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85325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67,1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363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564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Работа центров (отделений) паллиативного лечения (хосписы) и реабилитации больных с ЗНО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016229"/>
              </p:ext>
            </p:extLst>
          </p:nvPr>
        </p:nvGraphicFramePr>
        <p:xfrm>
          <a:off x="457200" y="1600200"/>
          <a:ext cx="8229599" cy="31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224136"/>
                <a:gridCol w="996347"/>
                <a:gridCol w="1175657"/>
                <a:gridCol w="1175657"/>
                <a:gridCol w="1175657"/>
                <a:gridCol w="1175657"/>
              </a:tblGrid>
              <a:tr h="6319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 ЛПУ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Профиль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Число коек развернутых на конец 2017г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 отчетном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периоде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Проведено  больными койко-дней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 том числе проведено койко-дней  сельскими жителями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2044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Поступило больных всего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 том числе сельские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19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ГКП на ПХВ «ООД» УЗ Мангистауской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обл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Паллиативный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2927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1092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9072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Реабилитационный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10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Информация о кадрах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128586"/>
              </p:ext>
            </p:extLst>
          </p:nvPr>
        </p:nvGraphicFramePr>
        <p:xfrm>
          <a:off x="457200" y="765175"/>
          <a:ext cx="8229599" cy="517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080120"/>
                <a:gridCol w="1008112"/>
                <a:gridCol w="936104"/>
                <a:gridCol w="1080120"/>
                <a:gridCol w="792088"/>
                <a:gridCol w="1162471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Область, районы, поликлиники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- уровень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- уровень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Онкологические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кабинеты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Онкологический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диспансер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Всего основных работников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Приняты в 2017 году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Сколько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обучены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Потребность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Сколько обучены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Потребность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6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Мангистауская область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02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ТОО «СЕНИМ»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Бейнеуский район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Каракиянский район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Мангистауский район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Мунайлийнский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район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Тупкараганский район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13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Потребность в оборудовании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2243435"/>
              </p:ext>
            </p:extLst>
          </p:nvPr>
        </p:nvGraphicFramePr>
        <p:xfrm>
          <a:off x="457200" y="765175"/>
          <a:ext cx="821848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936104"/>
                <a:gridCol w="936104"/>
                <a:gridCol w="864096"/>
                <a:gridCol w="648072"/>
                <a:gridCol w="792088"/>
                <a:gridCol w="792088"/>
                <a:gridCol w="791320"/>
              </a:tblGrid>
              <a:tr h="193831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Онкологический диспансер,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районы, поликлиники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Потребность в диагностическом оборудовании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Цифровой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рентген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Цифровой маммограф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УЗИ экспертного класса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МРТ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ПЭТ/КТ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ПАКС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ООД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АГП № 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Бейнеуский район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Каракиянский район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СБ Жетыбай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Мангистауский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район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Мунайлийинский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 район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Тупкараганский район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87604449"/>
              </p:ext>
            </p:extLst>
          </p:nvPr>
        </p:nvGraphicFramePr>
        <p:xfrm>
          <a:off x="395288" y="4797425"/>
          <a:ext cx="829151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302"/>
                <a:gridCol w="1658302"/>
                <a:gridCol w="1658302"/>
                <a:gridCol w="1658302"/>
                <a:gridCol w="165830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Онкодиспансер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, районы,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поликлиники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Потребность в аппаратах для лучевой терапии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Линейный ускоритель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Дистанционные гамма-терапевтические аппараты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Аппарат для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брахиотерапии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Пероезарядка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источников на 2018 г (сумма тенге)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ООД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892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Структура бюджета онкологической службы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8681"/>
            <a:ext cx="4245868" cy="288032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РК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7538156"/>
              </p:ext>
            </p:extLst>
          </p:nvPr>
        </p:nvGraphicFramePr>
        <p:xfrm>
          <a:off x="107505" y="836612"/>
          <a:ext cx="4248471" cy="367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87874027"/>
              </p:ext>
            </p:extLst>
          </p:nvPr>
        </p:nvGraphicFramePr>
        <p:xfrm>
          <a:off x="250825" y="4797151"/>
          <a:ext cx="8642350" cy="182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70"/>
                <a:gridCol w="1728470"/>
                <a:gridCol w="1728470"/>
                <a:gridCol w="1728470"/>
                <a:gridCol w="1728470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Работники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ООД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Численность работников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Фонд заработной платы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Средняя  заработная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плата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Получившие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диф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. оплату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Врачи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76 996 100,0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178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232,0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2 090500,0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Средний медперсонал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305 000,0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367,6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2 157400,0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Младший медперсонал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437 400,0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68 927,0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698700,0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Текст 2"/>
          <p:cNvSpPr>
            <a:spLocks noGrp="1"/>
          </p:cNvSpPr>
          <p:nvPr>
            <p:ph type="body" idx="1"/>
          </p:nvPr>
        </p:nvSpPr>
        <p:spPr>
          <a:xfrm>
            <a:off x="4572000" y="548680"/>
            <a:ext cx="4245868" cy="288032"/>
          </a:xfrm>
        </p:spPr>
        <p:txBody>
          <a:bodyPr>
            <a:normAutofit/>
          </a:bodyPr>
          <a:lstStyle/>
          <a:p>
            <a:r>
              <a:rPr lang="ru-RU" sz="1200" dirty="0" err="1" smtClean="0">
                <a:solidFill>
                  <a:srgbClr val="FF0000"/>
                </a:solidFill>
              </a:rPr>
              <a:t>Мангистау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843014"/>
              </p:ext>
            </p:extLst>
          </p:nvPr>
        </p:nvGraphicFramePr>
        <p:xfrm>
          <a:off x="4499992" y="836712"/>
          <a:ext cx="44644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6372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latin typeface="Book Antiqua" pitchFamily="18" charset="0"/>
              </a:rPr>
              <a:t>Спасибо за внимание!</a:t>
            </a:r>
            <a:endParaRPr lang="ru-RU" sz="54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28803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Смертность от ЗН по РК и региону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5680920"/>
              </p:ext>
            </p:extLst>
          </p:nvPr>
        </p:nvGraphicFramePr>
        <p:xfrm>
          <a:off x="179388" y="404664"/>
          <a:ext cx="8785225" cy="266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9512" y="3140969"/>
            <a:ext cx="8784976" cy="288032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Обстоятельства выявление опухоли за 2015-2017гг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55589865"/>
              </p:ext>
            </p:extLst>
          </p:nvPr>
        </p:nvGraphicFramePr>
        <p:xfrm>
          <a:off x="179388" y="3500438"/>
          <a:ext cx="4321175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512915"/>
              </p:ext>
            </p:extLst>
          </p:nvPr>
        </p:nvGraphicFramePr>
        <p:xfrm>
          <a:off x="4644008" y="3501008"/>
          <a:ext cx="4321175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563888" y="5589240"/>
            <a:ext cx="8172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РК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4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28803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Структура заболеваемости ЗНО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76673"/>
            <a:ext cx="4245868" cy="432048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РК : структура заболеваемости с кожей - 2017г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781434"/>
              </p:ext>
            </p:extLst>
          </p:nvPr>
        </p:nvGraphicFramePr>
        <p:xfrm>
          <a:off x="179512" y="908719"/>
          <a:ext cx="4392488" cy="252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9553" y="3429000"/>
            <a:ext cx="3960439" cy="360039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Мангистауская область -2017г с кожей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610186"/>
              </p:ext>
            </p:extLst>
          </p:nvPr>
        </p:nvGraphicFramePr>
        <p:xfrm>
          <a:off x="4716016" y="908720"/>
          <a:ext cx="43204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2"/>
          <p:cNvSpPr txBox="1">
            <a:spLocks/>
          </p:cNvSpPr>
          <p:nvPr/>
        </p:nvSpPr>
        <p:spPr>
          <a:xfrm>
            <a:off x="4716016" y="476672"/>
            <a:ext cx="4040188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РК : структура заболеваемости  без кожи - 2017г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11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743334"/>
              </p:ext>
            </p:extLst>
          </p:nvPr>
        </p:nvGraphicFramePr>
        <p:xfrm>
          <a:off x="4716016" y="3789039"/>
          <a:ext cx="4320480" cy="288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Текст 4"/>
          <p:cNvSpPr txBox="1">
            <a:spLocks/>
          </p:cNvSpPr>
          <p:nvPr/>
        </p:nvSpPr>
        <p:spPr>
          <a:xfrm>
            <a:off x="4755890" y="3429000"/>
            <a:ext cx="3960439" cy="3600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Мангистауская область -2017г без кожи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13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510254"/>
              </p:ext>
            </p:extLst>
          </p:nvPr>
        </p:nvGraphicFramePr>
        <p:xfrm>
          <a:off x="107504" y="3789039"/>
          <a:ext cx="4464496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381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28803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Структура смертности от ЗН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76673"/>
            <a:ext cx="4245868" cy="288031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По РК -2016г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9579943"/>
              </p:ext>
            </p:extLst>
          </p:nvPr>
        </p:nvGraphicFramePr>
        <p:xfrm>
          <a:off x="107504" y="764704"/>
          <a:ext cx="4389884" cy="291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7545" y="3573017"/>
            <a:ext cx="4104455" cy="36004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По </a:t>
            </a:r>
            <a:r>
              <a:rPr lang="ru-RU" sz="1400" dirty="0">
                <a:solidFill>
                  <a:srgbClr val="FF0000"/>
                </a:solidFill>
              </a:rPr>
              <a:t>М</a:t>
            </a:r>
            <a:r>
              <a:rPr lang="ru-RU" sz="1400" dirty="0" smtClean="0">
                <a:solidFill>
                  <a:srgbClr val="FF0000"/>
                </a:solidFill>
              </a:rPr>
              <a:t>ангистауской области – 2016г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10066670"/>
              </p:ext>
            </p:extLst>
          </p:nvPr>
        </p:nvGraphicFramePr>
        <p:xfrm>
          <a:off x="107505" y="4005064"/>
          <a:ext cx="446449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752443"/>
              </p:ext>
            </p:extLst>
          </p:nvPr>
        </p:nvGraphicFramePr>
        <p:xfrm>
          <a:off x="4572000" y="764704"/>
          <a:ext cx="4392488" cy="291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Текст 2"/>
          <p:cNvSpPr txBox="1">
            <a:spLocks/>
          </p:cNvSpPr>
          <p:nvPr/>
        </p:nvSpPr>
        <p:spPr>
          <a:xfrm>
            <a:off x="4716016" y="404664"/>
            <a:ext cx="4040188" cy="28803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По РК -2017г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11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051378"/>
              </p:ext>
            </p:extLst>
          </p:nvPr>
        </p:nvGraphicFramePr>
        <p:xfrm>
          <a:off x="4644008" y="4005064"/>
          <a:ext cx="43204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Текст 4"/>
          <p:cNvSpPr txBox="1">
            <a:spLocks/>
          </p:cNvSpPr>
          <p:nvPr/>
        </p:nvSpPr>
        <p:spPr>
          <a:xfrm>
            <a:off x="4788024" y="3681028"/>
            <a:ext cx="4104455" cy="2520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По Мангистауской области – 2017г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0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Удельный вес с </a:t>
            </a:r>
            <a:r>
              <a:rPr lang="en-US" sz="1600" b="1" dirty="0" smtClean="0">
                <a:solidFill>
                  <a:srgbClr val="FF0000"/>
                </a:solidFill>
              </a:rPr>
              <a:t>I </a:t>
            </a:r>
            <a:r>
              <a:rPr lang="ru-RU" sz="1600" b="1" dirty="0" smtClean="0">
                <a:solidFill>
                  <a:srgbClr val="FF0000"/>
                </a:solidFill>
              </a:rPr>
              <a:t>и</a:t>
            </a:r>
            <a:r>
              <a:rPr lang="en-US" sz="1600" b="1" dirty="0" smtClean="0">
                <a:solidFill>
                  <a:srgbClr val="FF0000"/>
                </a:solidFill>
              </a:rPr>
              <a:t> III-IV</a:t>
            </a:r>
            <a:r>
              <a:rPr lang="ru-RU" sz="1600" b="1" dirty="0" smtClean="0">
                <a:solidFill>
                  <a:srgbClr val="FF0000"/>
                </a:solidFill>
              </a:rPr>
              <a:t> стадией визуально-доступных локализации (ВДЛ) за 2015-2016-2017гг                (Новые индикаторы)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3"/>
            <a:ext cx="4040188" cy="432048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Удельный вес с </a:t>
            </a:r>
            <a:r>
              <a:rPr lang="en-US" sz="1400" dirty="0" smtClean="0">
                <a:solidFill>
                  <a:srgbClr val="FF0000"/>
                </a:solidFill>
              </a:rPr>
              <a:t>I</a:t>
            </a:r>
            <a:r>
              <a:rPr lang="ru-RU" sz="1400" dirty="0" smtClean="0">
                <a:solidFill>
                  <a:srgbClr val="FF0000"/>
                </a:solidFill>
              </a:rPr>
              <a:t> стадией из впервые выявленных за 2015-2016-2017гг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9778178"/>
              </p:ext>
            </p:extLst>
          </p:nvPr>
        </p:nvGraphicFramePr>
        <p:xfrm>
          <a:off x="457200" y="1412875"/>
          <a:ext cx="4040188" cy="471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36713"/>
            <a:ext cx="4041775" cy="432048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Удельный вес с </a:t>
            </a:r>
            <a:r>
              <a:rPr lang="en-US" sz="1400" dirty="0" smtClean="0">
                <a:solidFill>
                  <a:srgbClr val="FF0000"/>
                </a:solidFill>
              </a:rPr>
              <a:t> III-IV</a:t>
            </a:r>
            <a:r>
              <a:rPr lang="ru-RU" sz="1400" dirty="0" smtClean="0">
                <a:solidFill>
                  <a:srgbClr val="FF0000"/>
                </a:solidFill>
              </a:rPr>
              <a:t> стадией ВДЛ из впервые выявленных за 2015-2016-2017гг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98729143"/>
              </p:ext>
            </p:extLst>
          </p:nvPr>
        </p:nvGraphicFramePr>
        <p:xfrm>
          <a:off x="4645025" y="1412875"/>
          <a:ext cx="4041775" cy="471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801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8641"/>
            <a:ext cx="4317876" cy="36004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Ранняя диагностика ЗН (1-2 </a:t>
            </a:r>
            <a:r>
              <a:rPr lang="ru-RU" sz="1200" dirty="0" err="1" smtClean="0">
                <a:solidFill>
                  <a:srgbClr val="FF0000"/>
                </a:solidFill>
              </a:rPr>
              <a:t>ст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9259339"/>
              </p:ext>
            </p:extLst>
          </p:nvPr>
        </p:nvGraphicFramePr>
        <p:xfrm>
          <a:off x="179512" y="836612"/>
          <a:ext cx="4392488" cy="237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88640"/>
            <a:ext cx="4391471" cy="360039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Поздняя диагностика ( </a:t>
            </a:r>
            <a:r>
              <a:rPr lang="en-US" sz="1200" dirty="0" smtClean="0">
                <a:solidFill>
                  <a:srgbClr val="FF0000"/>
                </a:solidFill>
              </a:rPr>
              <a:t>IV</a:t>
            </a:r>
            <a:r>
              <a:rPr lang="ru-RU" sz="1200" dirty="0" smtClean="0">
                <a:solidFill>
                  <a:srgbClr val="FF0000"/>
                </a:solidFill>
              </a:rPr>
              <a:t> стадия) ЗН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3284984"/>
            <a:ext cx="4392488" cy="360040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FF0000"/>
                </a:solidFill>
              </a:rPr>
              <a:t>Удельный вес живущих 5 и более лет с кожей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45178105"/>
              </p:ext>
            </p:extLst>
          </p:nvPr>
        </p:nvGraphicFramePr>
        <p:xfrm>
          <a:off x="179512" y="3717032"/>
          <a:ext cx="446449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475461"/>
              </p:ext>
            </p:extLst>
          </p:nvPr>
        </p:nvGraphicFramePr>
        <p:xfrm>
          <a:off x="4716016" y="836712"/>
          <a:ext cx="4320480" cy="237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975741"/>
              </p:ext>
            </p:extLst>
          </p:nvPr>
        </p:nvGraphicFramePr>
        <p:xfrm>
          <a:off x="4700481" y="3717032"/>
          <a:ext cx="4336015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716016" y="3284984"/>
            <a:ext cx="4320480" cy="360040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FF0000"/>
                </a:solidFill>
              </a:rPr>
              <a:t>Удельный вес живущих 5 и более лет без кожи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4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Сравнение одногодичной летальности с ранней </a:t>
            </a:r>
            <a:r>
              <a:rPr lang="ru-RU" sz="1600" b="1" dirty="0" err="1" smtClean="0">
                <a:solidFill>
                  <a:srgbClr val="FF0000"/>
                </a:solidFill>
              </a:rPr>
              <a:t>выявлямости</a:t>
            </a:r>
            <a:r>
              <a:rPr lang="ru-RU" sz="1600" b="1" dirty="0" smtClean="0">
                <a:solidFill>
                  <a:srgbClr val="FF0000"/>
                </a:solidFill>
              </a:rPr>
              <a:t> и  запущенности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7187899"/>
              </p:ext>
            </p:extLst>
          </p:nvPr>
        </p:nvGraphicFramePr>
        <p:xfrm>
          <a:off x="198357" y="927678"/>
          <a:ext cx="4402832" cy="408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1942644"/>
              </p:ext>
            </p:extLst>
          </p:nvPr>
        </p:nvGraphicFramePr>
        <p:xfrm>
          <a:off x="2700338" y="5301207"/>
          <a:ext cx="6336158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590"/>
                <a:gridCol w="771898"/>
                <a:gridCol w="997744"/>
                <a:gridCol w="997744"/>
                <a:gridCol w="997744"/>
                <a:gridCol w="1347438"/>
              </a:tblGrid>
              <a:tr h="432048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2013 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2014 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 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 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2017 г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620688"/>
            <a:ext cx="40324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РК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620688"/>
            <a:ext cx="40324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err="1" smtClean="0">
                <a:solidFill>
                  <a:srgbClr val="FF0000"/>
                </a:solidFill>
              </a:rPr>
              <a:t>Мангистау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55543"/>
              </p:ext>
            </p:extLst>
          </p:nvPr>
        </p:nvGraphicFramePr>
        <p:xfrm>
          <a:off x="4672244" y="908720"/>
          <a:ext cx="44028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5301208"/>
            <a:ext cx="2232248" cy="1346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Соотношение между одногодичной летальностью и запущенностью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8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43204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Морфологическая верификация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26226422"/>
              </p:ext>
            </p:extLst>
          </p:nvPr>
        </p:nvGraphicFramePr>
        <p:xfrm>
          <a:off x="457200" y="765175"/>
          <a:ext cx="8362950" cy="338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4756287"/>
              </p:ext>
            </p:extLst>
          </p:nvPr>
        </p:nvGraphicFramePr>
        <p:xfrm>
          <a:off x="251521" y="4653135"/>
          <a:ext cx="8568950" cy="2098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645"/>
                <a:gridCol w="688576"/>
                <a:gridCol w="994610"/>
                <a:gridCol w="841593"/>
                <a:gridCol w="994610"/>
                <a:gridCol w="841593"/>
                <a:gridCol w="1071119"/>
                <a:gridCol w="688576"/>
                <a:gridCol w="1147628"/>
              </a:tblGrid>
              <a:tr h="486054"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 областей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Визуальные локализации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губа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Полость рта и глотки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Прямая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кишка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Меланома кожи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Другие ЗНО кожи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Молочная железа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Шейка матки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Щитовид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железа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98,6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97,6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96,9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98,2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99,6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98,7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99,1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96,7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75,0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97,2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97,9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95,6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382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2279</Words>
  <Application>Microsoft Office PowerPoint</Application>
  <PresentationFormat>Экран (4:3)</PresentationFormat>
  <Paragraphs>1358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Отчет  об итогах работы онкологической службы Мангистауской области  за 2017 год</vt:lpstr>
      <vt:lpstr>Заболеваемость от ЗН по РК и региону</vt:lpstr>
      <vt:lpstr>Смертность от ЗН по РК и региону</vt:lpstr>
      <vt:lpstr>Структура заболеваемости ЗНО</vt:lpstr>
      <vt:lpstr>Структура смертности от ЗН</vt:lpstr>
      <vt:lpstr>Удельный вес с I и III-IV стадией визуально-доступных локализации (ВДЛ) за 2015-2016-2017гг                (Новые индикаторы)</vt:lpstr>
      <vt:lpstr>Презентация PowerPoint</vt:lpstr>
      <vt:lpstr>Сравнение одногодичной летальности с ранней выявлямости и  запущенности</vt:lpstr>
      <vt:lpstr>Морфологическая верификация</vt:lpstr>
      <vt:lpstr>Удельный вес III-IV стадий ЗН основных визуальных локализации</vt:lpstr>
      <vt:lpstr>Показатели стационара</vt:lpstr>
      <vt:lpstr>Охват специализированным лечением в %</vt:lpstr>
      <vt:lpstr>Охват лечением первичных больных ЗН</vt:lpstr>
      <vt:lpstr>Распределение лекарственной терапии по месту проведения лечения</vt:lpstr>
      <vt:lpstr>ИГХ исследования за 2017г</vt:lpstr>
      <vt:lpstr>Гистологические исследования за 2016-2017гг</vt:lpstr>
      <vt:lpstr>Реализация скрининговых программ (I)</vt:lpstr>
      <vt:lpstr>Реализация скрининговых программ (II)</vt:lpstr>
      <vt:lpstr>Реализация скрининговых программ (III)</vt:lpstr>
      <vt:lpstr>Информация по кабинетам в 2017 г.</vt:lpstr>
      <vt:lpstr>Работа центров (отделений) паллиативного лечения (хосписы) и реабилитации больных с ЗНО</vt:lpstr>
      <vt:lpstr>Информация о кадрах</vt:lpstr>
      <vt:lpstr>Потребность в оборудовании</vt:lpstr>
      <vt:lpstr>Структура бюджета онкологической службы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194</cp:revision>
  <cp:lastPrinted>2018-01-29T05:47:30Z</cp:lastPrinted>
  <dcterms:created xsi:type="dcterms:W3CDTF">2018-01-19T10:03:27Z</dcterms:created>
  <dcterms:modified xsi:type="dcterms:W3CDTF">2018-06-22T07:49:56Z</dcterms:modified>
</cp:coreProperties>
</file>